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66" r:id="rId7"/>
    <p:sldId id="259" r:id="rId8"/>
    <p:sldId id="260" r:id="rId9"/>
    <p:sldId id="261" r:id="rId10"/>
    <p:sldId id="276" r:id="rId11"/>
    <p:sldId id="278" r:id="rId12"/>
    <p:sldId id="282" r:id="rId13"/>
    <p:sldId id="283" r:id="rId14"/>
    <p:sldId id="267" r:id="rId15"/>
    <p:sldId id="280" r:id="rId16"/>
    <p:sldId id="279" r:id="rId17"/>
    <p:sldId id="26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29CC46-FEF1-22DF-910B-98E9A5D39297}" name="임동휘" initials="임동" userId="S::20171595@o365.hanbat.ac.kr::80dcf31d-c901-4900-a722-d014d22c558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7CA"/>
    <a:srgbClr val="949597"/>
    <a:srgbClr val="F4F4F4"/>
    <a:srgbClr val="E7E7E7"/>
    <a:srgbClr val="666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CA5BD-6D72-470E-8174-1C9395277B3D}" v="1" dt="2022-09-15T11:43:29.749"/>
    <p1510:client id="{AB6574E1-EF48-44E8-A94A-16C6EFFD9956}" v="11" dt="2022-09-15T12:15:16.766"/>
    <p1510:client id="{F6C72AEF-28B7-4134-B86C-3C452F115CF0}" v="2" dt="2022-11-02T08:11:08.594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/>
    <p:restoredTop sz="77007" autoAdjust="0"/>
  </p:normalViewPr>
  <p:slideViewPr>
    <p:cSldViewPr snapToGrid="0">
      <p:cViewPr varScale="1">
        <p:scale>
          <a:sx n="64" d="100"/>
          <a:sy n="64" d="100"/>
        </p:scale>
        <p:origin x="14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임동휘" userId="S::20171595@o365.hanbat.ac.kr::80dcf31d-c901-4900-a722-d014d22c558c" providerId="AD" clId="Web-{142CA5BD-6D72-470E-8174-1C9395277B3D}"/>
    <pc:docChg chg="modSld">
      <pc:chgData name="임동휘" userId="S::20171595@o365.hanbat.ac.kr::80dcf31d-c901-4900-a722-d014d22c558c" providerId="AD" clId="Web-{142CA5BD-6D72-470E-8174-1C9395277B3D}" dt="2022-09-15T11:43:29.749" v="0" actId="1076"/>
      <pc:docMkLst>
        <pc:docMk/>
      </pc:docMkLst>
      <pc:sldChg chg="modSp">
        <pc:chgData name="임동휘" userId="S::20171595@o365.hanbat.ac.kr::80dcf31d-c901-4900-a722-d014d22c558c" providerId="AD" clId="Web-{142CA5BD-6D72-470E-8174-1C9395277B3D}" dt="2022-09-15T11:43:29.749" v="0" actId="1076"/>
        <pc:sldMkLst>
          <pc:docMk/>
          <pc:sldMk cId="300543920" sldId="276"/>
        </pc:sldMkLst>
        <pc:picChg chg="mod">
          <ac:chgData name="임동휘" userId="S::20171595@o365.hanbat.ac.kr::80dcf31d-c901-4900-a722-d014d22c558c" providerId="AD" clId="Web-{142CA5BD-6D72-470E-8174-1C9395277B3D}" dt="2022-09-15T11:43:29.749" v="0" actId="1076"/>
          <ac:picMkLst>
            <pc:docMk/>
            <pc:sldMk cId="300543920" sldId="276"/>
            <ac:picMk id="7" creationId="{678DD6F3-F597-8A6F-40F6-5E0CE53F9072}"/>
          </ac:picMkLst>
        </pc:picChg>
      </pc:sldChg>
    </pc:docChg>
  </pc:docChgLst>
  <pc:docChgLst>
    <pc:chgData name="임동휘" userId="S::20171595@o365.hanbat.ac.kr::80dcf31d-c901-4900-a722-d014d22c558c" providerId="AD" clId="Web-{AB6574E1-EF48-44E8-A94A-16C6EFFD9956}"/>
    <pc:docChg chg="modSld">
      <pc:chgData name="임동휘" userId="S::20171595@o365.hanbat.ac.kr::80dcf31d-c901-4900-a722-d014d22c558c" providerId="AD" clId="Web-{AB6574E1-EF48-44E8-A94A-16C6EFFD9956}" dt="2022-09-15T12:15:16.766" v="9" actId="1076"/>
      <pc:docMkLst>
        <pc:docMk/>
      </pc:docMkLst>
      <pc:sldChg chg="addSp delSp modSp">
        <pc:chgData name="임동휘" userId="S::20171595@o365.hanbat.ac.kr::80dcf31d-c901-4900-a722-d014d22c558c" providerId="AD" clId="Web-{AB6574E1-EF48-44E8-A94A-16C6EFFD9956}" dt="2022-09-15T12:15:16.766" v="9" actId="1076"/>
        <pc:sldMkLst>
          <pc:docMk/>
          <pc:sldMk cId="300543920" sldId="276"/>
        </pc:sldMkLst>
        <pc:spChg chg="add del mod topLvl">
          <ac:chgData name="임동휘" userId="S::20171595@o365.hanbat.ac.kr::80dcf31d-c901-4900-a722-d014d22c558c" providerId="AD" clId="Web-{AB6574E1-EF48-44E8-A94A-16C6EFFD9956}" dt="2022-09-15T12:15:16.766" v="9" actId="1076"/>
          <ac:spMkLst>
            <pc:docMk/>
            <pc:sldMk cId="300543920" sldId="276"/>
            <ac:spMk id="16" creationId="{F760ABA7-505D-62A9-CE8B-B1CCFD395EE7}"/>
          </ac:spMkLst>
        </pc:spChg>
        <pc:grpChg chg="add del mod">
          <ac:chgData name="임동휘" userId="S::20171595@o365.hanbat.ac.kr::80dcf31d-c901-4900-a722-d014d22c558c" providerId="AD" clId="Web-{AB6574E1-EF48-44E8-A94A-16C6EFFD9956}" dt="2022-09-15T12:15:15.969" v="8" actId="1076"/>
          <ac:grpSpMkLst>
            <pc:docMk/>
            <pc:sldMk cId="300543920" sldId="276"/>
            <ac:grpSpMk id="12" creationId="{0DF8F12F-B70C-F1C4-1E00-0003BCEAC194}"/>
          </ac:grpSpMkLst>
        </pc:grpChg>
        <pc:picChg chg="mod topLvl">
          <ac:chgData name="임동휘" userId="S::20171595@o365.hanbat.ac.kr::80dcf31d-c901-4900-a722-d014d22c558c" providerId="AD" clId="Web-{AB6574E1-EF48-44E8-A94A-16C6EFFD9956}" dt="2022-09-15T11:49:15.612" v="5"/>
          <ac:picMkLst>
            <pc:docMk/>
            <pc:sldMk cId="300543920" sldId="276"/>
            <ac:picMk id="7" creationId="{678DD6F3-F597-8A6F-40F6-5E0CE53F9072}"/>
          </ac:picMkLst>
        </pc:picChg>
      </pc:sldChg>
    </pc:docChg>
  </pc:docChgLst>
  <pc:docChgLst>
    <pc:chgData name="유재건" userId="S::20171619@o365.hanbat.ac.kr::1f93edf2-781c-4bf4-8d37-ec3ecb61b415" providerId="AD" clId="Web-{F6C72AEF-28B7-4134-B86C-3C452F115CF0}"/>
    <pc:docChg chg="modSld">
      <pc:chgData name="유재건" userId="S::20171619@o365.hanbat.ac.kr::1f93edf2-781c-4bf4-8d37-ec3ecb61b415" providerId="AD" clId="Web-{F6C72AEF-28B7-4134-B86C-3C452F115CF0}" dt="2022-11-02T08:11:08.594" v="1" actId="1076"/>
      <pc:docMkLst>
        <pc:docMk/>
      </pc:docMkLst>
      <pc:sldChg chg="modSp">
        <pc:chgData name="유재건" userId="S::20171619@o365.hanbat.ac.kr::1f93edf2-781c-4bf4-8d37-ec3ecb61b415" providerId="AD" clId="Web-{F6C72AEF-28B7-4134-B86C-3C452F115CF0}" dt="2022-11-02T08:11:08.594" v="1" actId="1076"/>
        <pc:sldMkLst>
          <pc:docMk/>
          <pc:sldMk cId="960616799" sldId="266"/>
        </pc:sldMkLst>
        <pc:grpChg chg="mod">
          <ac:chgData name="유재건" userId="S::20171619@o365.hanbat.ac.kr::1f93edf2-781c-4bf4-8d37-ec3ecb61b415" providerId="AD" clId="Web-{F6C72AEF-28B7-4134-B86C-3C452F115CF0}" dt="2022-11-02T08:11:08.594" v="1" actId="1076"/>
          <ac:grpSpMkLst>
            <pc:docMk/>
            <pc:sldMk cId="960616799" sldId="266"/>
            <ac:grpSpMk id="13" creationId="{3BD99E8F-9128-CC88-B5CA-A9EBC34A13D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CA939-73D3-1743-8196-410368D484D7}" type="datetimeFigureOut">
              <a:rPr kumimoji="1" lang="ko-Kore-KR" altLang="en-US" smtClean="0"/>
              <a:t>11/02/2022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72BCB-D3ED-C64F-BF2C-C50C6CDF47E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609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지금부터 유재건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함규식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임동휘 팀의 </a:t>
            </a:r>
            <a:r>
              <a:rPr kumimoji="1" lang="en-US" altLang="ko-Kore-KR" dirty="0"/>
              <a:t>2</a:t>
            </a:r>
            <a:r>
              <a:rPr kumimoji="1" lang="en-US" altLang="ko-KR" dirty="0"/>
              <a:t>022</a:t>
            </a:r>
            <a:r>
              <a:rPr kumimoji="1" lang="ko-KR" altLang="en-US" dirty="0"/>
              <a:t>년 </a:t>
            </a:r>
            <a:r>
              <a:rPr kumimoji="1" lang="ko-Kore-KR" altLang="en-US" dirty="0"/>
              <a:t>캡스톤디자인 최종발표를 시작하도록 하겠습니다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저희 조의 주제는 지문을 이용한 블록체인기반 신원인증 플랫폼 개발 입니다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7668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Back-End</a:t>
            </a:r>
            <a:r>
              <a:rPr kumimoji="1" lang="ko-KR" altLang="en-US" dirty="0"/>
              <a:t> 서버 관련 부분입니다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프론트에서 넘어온 사진과 블록체인에서 넘어온 사진을 로컬서버에 입출력후 비교하고 삭제하던 것을 </a:t>
            </a:r>
            <a:r>
              <a:rPr kumimoji="1" lang="en-US" altLang="ko-KR" dirty="0"/>
              <a:t>S3 </a:t>
            </a:r>
            <a:r>
              <a:rPr kumimoji="1" lang="en-US" altLang="ko-KR" dirty="0" err="1"/>
              <a:t>stroage</a:t>
            </a:r>
            <a:r>
              <a:rPr kumimoji="1" lang="ko-KR" altLang="en-US" dirty="0"/>
              <a:t>를 통해 이미지파일을 컨트롤 할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테스트 케이스를 만들어 유닛 테스트를 통해 개발과정 중 문제파악과 이후 알고리즘에서 인공지능으로 코드 변경과 배포를 준비할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깃허브</a:t>
            </a:r>
            <a:r>
              <a:rPr kumimoji="1" lang="ko-KR" altLang="en-US" dirty="0"/>
              <a:t> 액션은 </a:t>
            </a:r>
            <a:r>
              <a:rPr kumimoji="1" lang="ko-KR" altLang="en-US" dirty="0" err="1"/>
              <a:t>깃허브에서</a:t>
            </a:r>
            <a:r>
              <a:rPr kumimoji="1" lang="ko-KR" altLang="en-US" dirty="0"/>
              <a:t> 제공하는 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테스트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배포를 자동화하는 파이프라인을 </a:t>
            </a:r>
            <a:r>
              <a:rPr kumimoji="1" lang="ko-KR" altLang="en-US" dirty="0" err="1"/>
              <a:t>만들수있는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CI/CD </a:t>
            </a:r>
            <a:r>
              <a:rPr kumimoji="1" lang="ko-KR" altLang="en-US" dirty="0"/>
              <a:t>플랫폼입니다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깃허브</a:t>
            </a:r>
            <a:r>
              <a:rPr kumimoji="1" lang="ko-KR" altLang="en-US" dirty="0"/>
              <a:t> 액션 </a:t>
            </a:r>
            <a:r>
              <a:rPr kumimoji="1" lang="en-US" altLang="ko-KR" dirty="0"/>
              <a:t>Workflow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Nodejs</a:t>
            </a:r>
            <a:r>
              <a:rPr kumimoji="1" lang="ko-KR" altLang="en-US" dirty="0"/>
              <a:t>를 베이스로 한 </a:t>
            </a:r>
            <a:r>
              <a:rPr kumimoji="1" lang="en-US" altLang="ko-KR" dirty="0"/>
              <a:t>Ubuntu </a:t>
            </a:r>
            <a:r>
              <a:rPr kumimoji="1" lang="en-US" altLang="ko-KR" dirty="0" err="1"/>
              <a:t>Vm</a:t>
            </a:r>
            <a:r>
              <a:rPr kumimoji="1" lang="ko-KR" altLang="en-US" dirty="0" err="1"/>
              <a:t>머신에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하이퍼레저</a:t>
            </a:r>
            <a:r>
              <a:rPr kumimoji="1" lang="ko-KR" altLang="en-US" dirty="0"/>
              <a:t> 네트워크와 서버를 </a:t>
            </a:r>
            <a:r>
              <a:rPr kumimoji="1" lang="ko-KR" altLang="en-US" dirty="0" err="1"/>
              <a:t>빌드후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유닛테스트를</a:t>
            </a:r>
            <a:r>
              <a:rPr kumimoji="1" lang="ko-KR" altLang="en-US" dirty="0"/>
              <a:t> 통해 개발 과정 중 문제파악과 이후 지문 알고리즘에서 인공지능으로 코드변경과 배포 예정입니다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4061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팀원 소개 및 세부 역할입니다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팀장 유재건은 하이퍼레저 패브릭 네트워크 구축과 웹 서비스 기반 클라이언트 애플리케이션 개발을</a:t>
            </a:r>
            <a:r>
              <a:rPr kumimoji="1" lang="ko-KR" altLang="en-US" dirty="0"/>
              <a:t> 담당했습니다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ko-Kore-KR" altLang="en-US" dirty="0"/>
              <a:t>팀원 함규식은 지문정보를 추출과 일치 여부 </a:t>
            </a:r>
            <a:r>
              <a:rPr kumimoji="1" lang="ko-KR" altLang="en-US" dirty="0"/>
              <a:t>알고리즘 구축을 담당했습니다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팀원 임동휘는 반응형 웹</a:t>
            </a:r>
            <a:r>
              <a:rPr kumimoji="1" lang="en-US" altLang="ko-Kore-KR" dirty="0"/>
              <a:t>/</a:t>
            </a:r>
            <a:r>
              <a:rPr kumimoji="1" lang="ko-Kore-KR" altLang="en-US" dirty="0"/>
              <a:t>앱 애플리케이션의</a:t>
            </a:r>
            <a:r>
              <a:rPr kumimoji="1" lang="ko-KR" altLang="en-US" dirty="0"/>
              <a:t> 개발과 디자인을 담당했습니다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9189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세부계획은 아래와 같습니다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먼저 블록체인을 수정할 계획입니다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보안성 강화를 위해 스마트 </a:t>
            </a:r>
            <a:r>
              <a:rPr kumimoji="1" lang="ko-KR" altLang="en-US" dirty="0" err="1"/>
              <a:t>컨트랙</a:t>
            </a:r>
            <a:r>
              <a:rPr kumimoji="1" lang="ko-KR" altLang="en-US" dirty="0"/>
              <a:t> 코드를 수정하고 블록체인 내부에서 지문 비교를 하기 위한 작업과 사용자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보안 강화를 진행할 계획입니다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개인정보의 신뢰성 증가를 위해 신분증 인식과 </a:t>
            </a:r>
            <a:r>
              <a:rPr kumimoji="1" lang="ko-KR" altLang="en-US" dirty="0" err="1"/>
              <a:t>인식후</a:t>
            </a:r>
            <a:r>
              <a:rPr kumimoji="1" lang="ko-KR" altLang="en-US" dirty="0"/>
              <a:t> 데이터 자동 추출까지 구현을 </a:t>
            </a:r>
            <a:r>
              <a:rPr kumimoji="1" lang="ko-KR" altLang="en-US" dirty="0" err="1"/>
              <a:t>목표료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하고있습니다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 지문일치 알고리즘의 처리 속도는 약 </a:t>
            </a:r>
            <a:r>
              <a:rPr kumimoji="1" lang="en-US" altLang="ko-KR" dirty="0"/>
              <a:t>7</a:t>
            </a:r>
            <a:r>
              <a:rPr kumimoji="1" lang="ko-KR" altLang="en-US" dirty="0"/>
              <a:t> 초입니다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수행의 질을 더 높이기 위해 알고리즘을 수정해 </a:t>
            </a:r>
            <a:r>
              <a:rPr kumimoji="1" lang="en-US" altLang="ko-KR" dirty="0"/>
              <a:t>5</a:t>
            </a:r>
            <a:r>
              <a:rPr kumimoji="1" lang="ko-KR" altLang="en-US" dirty="0"/>
              <a:t>초정도로 </a:t>
            </a:r>
            <a:r>
              <a:rPr kumimoji="1" lang="ko-KR" altLang="en-US" dirty="0" err="1"/>
              <a:t>줄이는것을</a:t>
            </a:r>
            <a:r>
              <a:rPr kumimoji="1" lang="ko-KR" altLang="en-US" dirty="0"/>
              <a:t> 목표로 </a:t>
            </a:r>
            <a:r>
              <a:rPr kumimoji="1" lang="ko-KR" altLang="en-US" dirty="0" err="1"/>
              <a:t>하고있습니다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궁극적인 저희의 목표인 지문으로 지갑의 </a:t>
            </a:r>
            <a:r>
              <a:rPr kumimoji="1" lang="ko-KR" altLang="en-US" dirty="0" err="1"/>
              <a:t>모든것을</a:t>
            </a:r>
            <a:r>
              <a:rPr kumimoji="1" lang="ko-KR" altLang="en-US" dirty="0"/>
              <a:t> 대체하기 위한 기능 추가를 위해</a:t>
            </a:r>
            <a:endParaRPr kumimoji="1" lang="en-US" altLang="ko-KR" dirty="0"/>
          </a:p>
          <a:p>
            <a:r>
              <a:rPr kumimoji="1" lang="ko-KR" altLang="en-US" dirty="0"/>
              <a:t>결제 시스템을 구현해볼 계획입니다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애플리케이션 부분에서는 디자인을 개선할 계획입니다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마무리로는 사용자의 편의성을 위해 </a:t>
            </a:r>
            <a:r>
              <a:rPr kumimoji="1" lang="en-US" altLang="ko-KR" dirty="0" err="1"/>
              <a:t>aws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배포까지 </a:t>
            </a:r>
            <a:r>
              <a:rPr kumimoji="1" lang="ko-KR" altLang="en-US" dirty="0" err="1"/>
              <a:t>해보는것이</a:t>
            </a:r>
            <a:r>
              <a:rPr kumimoji="1" lang="ko-KR" altLang="en-US" dirty="0"/>
              <a:t> 목표입니다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추가적인 수정과 오류 해결을 위해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월 전에 마무리를 </a:t>
            </a:r>
            <a:r>
              <a:rPr kumimoji="1" lang="ko-KR" altLang="en-US" dirty="0" err="1"/>
              <a:t>하는것이</a:t>
            </a:r>
            <a:r>
              <a:rPr kumimoji="1" lang="ko-KR" altLang="en-US" dirty="0"/>
              <a:t> 저희 조의 목표입니다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7444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아래는 저희 </a:t>
            </a:r>
            <a:r>
              <a:rPr kumimoji="1" lang="ko-KR" altLang="en-US" dirty="0" err="1"/>
              <a:t>캡스톤</a:t>
            </a:r>
            <a:r>
              <a:rPr kumimoji="1" lang="ko-KR" altLang="en-US" dirty="0"/>
              <a:t> 진행하면서 아이디어를 구성하는데 참고했던 문헌과 사용했던 소스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발표자료 제작에 사용한 출처입니다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339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이상으로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2022</a:t>
            </a:r>
            <a:r>
              <a:rPr kumimoji="1" lang="ko-KR" altLang="en-US" dirty="0"/>
              <a:t>년 </a:t>
            </a:r>
            <a:r>
              <a:rPr kumimoji="1" lang="ko-KR" altLang="en-US" dirty="0" err="1"/>
              <a:t>캡스톤디자인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유재건팀의 발표 마치도록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4390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발표는 프로젝트</a:t>
            </a:r>
            <a:r>
              <a:rPr kumimoji="1" lang="ko-KR" altLang="en-US" dirty="0"/>
              <a:t> 내용과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아이디어 소개</a:t>
            </a:r>
            <a:r>
              <a:rPr kumimoji="1" lang="en-US" altLang="ko-Kore-KR" dirty="0"/>
              <a:t>, </a:t>
            </a:r>
            <a:r>
              <a:rPr kumimoji="1" lang="ko-KR" altLang="en-US" dirty="0"/>
              <a:t>주요 기능 </a:t>
            </a:r>
            <a:r>
              <a:rPr kumimoji="1" lang="ko-Kore-KR" altLang="en-US" dirty="0"/>
              <a:t>구성요소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시스템 순서도</a:t>
            </a:r>
            <a:r>
              <a:rPr kumimoji="1" lang="ko-KR" altLang="en-US" dirty="0"/>
              <a:t> 설명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현재까지 구현된 기능의 테스트 결과</a:t>
            </a:r>
            <a:r>
              <a:rPr kumimoji="1" lang="en-US" altLang="ko-KR" dirty="0"/>
              <a:t>,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팀원 소개 및 세부 역활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향후 계획 </a:t>
            </a:r>
            <a:r>
              <a:rPr kumimoji="1" lang="ko-Kore-KR" altLang="en-US" dirty="0"/>
              <a:t>순으로 진행하도록 하겠습니다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59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신원인증 플랫폼이 증가하고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휴대폰 </a:t>
            </a:r>
            <a:r>
              <a:rPr kumimoji="1" lang="en-US" altLang="ko-KR" dirty="0" err="1"/>
              <a:t>usim</a:t>
            </a:r>
            <a:r>
              <a:rPr kumimoji="1" lang="ko-KR" altLang="en-US" dirty="0"/>
              <a:t>기반으로 작동하고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휴대폰 학생증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성인인증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운전면허증 등 다양한 기능이 존재합니다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휴대폰으로 </a:t>
            </a:r>
            <a:r>
              <a:rPr kumimoji="1" lang="ko-KR" altLang="en-US" dirty="0" err="1"/>
              <a:t>인증한다는점</a:t>
            </a:r>
            <a:r>
              <a:rPr kumimoji="1" lang="ko-KR" altLang="en-US" dirty="0"/>
              <a:t> 때문에 휴대폰 </a:t>
            </a:r>
            <a:r>
              <a:rPr kumimoji="1" lang="ko-KR" altLang="en-US" dirty="0" err="1"/>
              <a:t>분실시</a:t>
            </a:r>
            <a:r>
              <a:rPr kumimoji="1" lang="ko-KR" altLang="en-US" dirty="0"/>
              <a:t> 신원인증이 불가능하고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보안이 위협에 쉽게 </a:t>
            </a:r>
            <a:r>
              <a:rPr kumimoji="1" lang="ko-KR" altLang="en-US" dirty="0" err="1"/>
              <a:t>노출될수</a:t>
            </a:r>
            <a:r>
              <a:rPr kumimoji="1" lang="ko-KR" altLang="en-US" dirty="0"/>
              <a:t> 있다는 단점이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0473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저희는 기존 생체정보를 이용한 신원인증과 블록체인을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결합하는것을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목표로 두고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진행되는 많은 블록체인 기반 플랫폼은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이더리움과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퍼블릭 블록체인이 아닌 폐쇄형 블록체인인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하이퍼레져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패브릭을 이용할 계획입니다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폐쇄형 블록체인을 활용하여 속도를 향상시키고 각 네트워크 접근 권한이 부여된다는 차별점과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후면카메라의 사진을 이용해 지문을 추출한다는 점에서 전용 디바이스의 필요성이 없다는 차별점을 두고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디바이스의 자유로움과 권한이 부여된 네트워크를 생각하면 프로젝트 이후 여권과 같은 시스템에도 충분히 적용 가능하다고 생각합니다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1903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현재까지 개발된 부분에선 먼저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하이퍼레저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구축과 노드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체인코드 배포에 다음과 같이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페브릭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도커사용을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자바스크립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언어를 사용하였습니다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반응형 웹 애플리케이션 개발을 위해서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리엑트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네이티브와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노드익스프레스를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사용하였습니다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지문 인식 및 비교를 위해선 휴대폰 후면카메라의 사진과 파이썬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cv2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라이브러리를 사용하였습니다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기존의 알고리즘 비교에서 벗어나 </a:t>
            </a:r>
            <a:r>
              <a:rPr kumimoji="1"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활용해 지문을 비교할 계획입니다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자동화를 위해 아마존 웹 서비스를 이용할 계획입니다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8912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순서도입니다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039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1</a:t>
            </a:r>
            <a:r>
              <a:rPr kumimoji="1" lang="ko-KR" altLang="en-US" dirty="0"/>
              <a:t>학기에 진행했던 지문 </a:t>
            </a:r>
            <a:r>
              <a:rPr kumimoji="1" lang="ko-KR" altLang="en-US" dirty="0" err="1"/>
              <a:t>추출부분입니다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왼쪽 첫번째 사진은 후면 카메라를 이용하여 촬영한 사진이고 중앙의 사진은 검출했습니다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검출된 사진을 바탕으로 지문을 추출하였습니다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입체 손가락을 평면화 하는 과정에서 사진의 외각 부분이 흐릿하게 나와 지문이 잘 추출되지 못한점을 </a:t>
            </a:r>
            <a:r>
              <a:rPr kumimoji="1" lang="ko-KR" altLang="en-US" dirty="0" err="1"/>
              <a:t>확인할수</a:t>
            </a:r>
            <a:r>
              <a:rPr kumimoji="1" lang="ko-KR" altLang="en-US" dirty="0"/>
              <a:t>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이를 해결하기 위해 저희는 녹색 선과 같이 지문을 선에 맞추어 촬영하여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빨간선의</a:t>
            </a:r>
            <a:r>
              <a:rPr kumimoji="1" lang="ko-KR" altLang="en-US" dirty="0"/>
              <a:t> 부분만을 추출하는 방법을 도입할 계획 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36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학기에 진행했던 방식은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오픈 소스 알고리즘을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해당 알고리즘은 이용하여 지문의 특징점을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찾은 </a:t>
            </a:r>
            <a:r>
              <a:rPr kumimoji="1" lang="ko-KR" altLang="en-US" dirty="0" err="1"/>
              <a:t>특징점간의</a:t>
            </a:r>
            <a:r>
              <a:rPr kumimoji="1" lang="ko-KR" altLang="en-US" dirty="0"/>
              <a:t> 거리를 이용하여 일치 여부를 확인하는 알고리즘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같은 손가락의 지문을 동일 지문이라고 인식을 잘 하는 반면 약 </a:t>
            </a:r>
            <a:r>
              <a:rPr kumimoji="1" lang="en-US" altLang="ko-KR" dirty="0"/>
              <a:t>3.7</a:t>
            </a:r>
            <a:r>
              <a:rPr kumimoji="1" lang="ko-KR" altLang="en-US" dirty="0"/>
              <a:t>초의 수행시간을 보입니다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블록체인에 접근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반환하는 시간까지 </a:t>
            </a:r>
            <a:r>
              <a:rPr kumimoji="1" lang="ko-KR" altLang="en-US" dirty="0" err="1"/>
              <a:t>고려했을때</a:t>
            </a:r>
            <a:r>
              <a:rPr kumimoji="1" lang="ko-KR" altLang="en-US" dirty="0"/>
              <a:t> 비교에서 </a:t>
            </a:r>
            <a:r>
              <a:rPr kumimoji="1" lang="en-US" altLang="ko-KR" dirty="0"/>
              <a:t>4</a:t>
            </a:r>
            <a:r>
              <a:rPr kumimoji="1" lang="ko-KR" altLang="en-US" dirty="0"/>
              <a:t>초에 가까운 시간을 </a:t>
            </a:r>
            <a:r>
              <a:rPr kumimoji="1" lang="ko-KR" altLang="en-US" dirty="0" err="1"/>
              <a:t>소모하는것은</a:t>
            </a:r>
            <a:r>
              <a:rPr kumimoji="1" lang="ko-KR" altLang="en-US" dirty="0"/>
              <a:t> 비 효율적이라고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따라서 저희는 지문의 특징점을 추출하여 비교하는 방식이 아닌 인공지능을 이용하여 비교하는 방식을 생각했습니다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해당 사진은 샴 네트워크의 구성입니다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샴 네트워크는 같은 가중치를 공유하는 두개의 동일 레이어를 이용해 학습해 은닉층에서의 결과인 벡터 사이의 거리를 이용해 판별하는 네트워크입니다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이러한 네트워크의 구조를 이용한다면 같은 비교일치 모델을 </a:t>
            </a:r>
            <a:r>
              <a:rPr kumimoji="1" lang="ko-KR" altLang="en-US" dirty="0" err="1"/>
              <a:t>개발할수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있을것이라고</a:t>
            </a:r>
            <a:r>
              <a:rPr kumimoji="1" lang="ko-KR" altLang="en-US" dirty="0"/>
              <a:t> 판단했습니다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베이스라인 모델을 이용하여 예측해본 결과 수행속도가 약 </a:t>
            </a:r>
            <a:r>
              <a:rPr kumimoji="1" lang="en-US" altLang="ko-KR" dirty="0"/>
              <a:t>1.7</a:t>
            </a:r>
            <a:r>
              <a:rPr kumimoji="1" lang="ko-KR" altLang="en-US" dirty="0"/>
              <a:t>초로 약 </a:t>
            </a:r>
            <a:r>
              <a:rPr kumimoji="1" lang="en-US" altLang="ko-KR" dirty="0"/>
              <a:t>40%</a:t>
            </a:r>
            <a:r>
              <a:rPr kumimoji="1" lang="ko-KR" altLang="en-US" dirty="0"/>
              <a:t> 정도 </a:t>
            </a:r>
            <a:r>
              <a:rPr kumimoji="1" lang="ko-KR" altLang="en-US" dirty="0" err="1"/>
              <a:t>감소한것을</a:t>
            </a:r>
            <a:r>
              <a:rPr kumimoji="1" lang="ko-KR" altLang="en-US" dirty="0"/>
              <a:t> 확인했습니다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3517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베이스라인의 핵심 코드입니다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지속적인 데이터 변형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크기변환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색변환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이용하여 </a:t>
            </a:r>
            <a:r>
              <a:rPr kumimoji="1" lang="en-US" altLang="ko-KR" dirty="0"/>
              <a:t>wild</a:t>
            </a:r>
            <a:r>
              <a:rPr kumimoji="1" lang="ko-KR" altLang="en-US" dirty="0"/>
              <a:t>한 상황에서도 인식이 </a:t>
            </a:r>
            <a:r>
              <a:rPr kumimoji="1" lang="ko-KR" altLang="en-US" dirty="0" err="1"/>
              <a:t>가능하게끔했습니다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학습에서는 반의 확률로 같은 지문의 변형데이터를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반의 확률로 </a:t>
            </a:r>
            <a:r>
              <a:rPr kumimoji="1" lang="ko-KR" altLang="en-US" dirty="0" err="1"/>
              <a:t>다른지문의</a:t>
            </a:r>
            <a:r>
              <a:rPr kumimoji="1" lang="ko-KR" altLang="en-US" dirty="0"/>
              <a:t> 데이터를 입력하여 학습하는 코드입니다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이번학기에서의 목표는 해당 네트워크 층의 구조와 데이터 증대기법을 활용하여 비접촉식의 데이터에서도 활용 가능한 모델을 만들 계획입니다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72BCB-D3ED-C64F-BF2C-C50C6CDF47E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192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svg"/><Relationship Id="rId4" Type="http://schemas.openxmlformats.org/officeDocument/2006/relationships/image" Target="../media/image4.png"/><Relationship Id="rId9" Type="http://schemas.openxmlformats.org/officeDocument/2006/relationships/image" Target="../media/image29.png"/><Relationship Id="rId1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7173" y="7325801"/>
            <a:ext cx="132079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										</a:t>
            </a:r>
            <a:r>
              <a:rPr lang="ko-KR" altLang="en-US" sz="2000" dirty="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      지도교수  </a:t>
            </a:r>
            <a:r>
              <a:rPr lang="en-US" altLang="ko-KR" sz="2000" dirty="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  </a:t>
            </a:r>
            <a:r>
              <a:rPr lang="ko-KR" altLang="en-US" sz="2000" dirty="0" err="1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황경호</a:t>
            </a:r>
            <a:r>
              <a:rPr lang="ko-KR" altLang="en-US" sz="2000" dirty="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 교수님</a:t>
            </a:r>
            <a:endParaRPr lang="en-US" altLang="ko-KR" sz="2000" dirty="0">
              <a:solidFill>
                <a:srgbClr val="000000"/>
              </a:solidFill>
              <a:latin typeface="Pretendard Medium"/>
              <a:cs typeface="Pretendard Medium" pitchFamily="34" charset="0"/>
            </a:endParaRPr>
          </a:p>
          <a:p>
            <a:pPr algn="r"/>
            <a:r>
              <a:rPr lang="ko-KR" altLang="en-US" sz="2000" dirty="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팀장 </a:t>
            </a:r>
            <a:r>
              <a:rPr lang="en-US" altLang="ko-KR" sz="2000" dirty="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유재건</a:t>
            </a:r>
            <a:r>
              <a:rPr lang="en-US" altLang="ko-KR" sz="2000" dirty="0">
                <a:solidFill>
                  <a:srgbClr val="000000"/>
                </a:solidFill>
                <a:latin typeface="Pretendard Medium"/>
                <a:cs typeface="Pretendard Medium" pitchFamily="34" charset="0"/>
              </a:rPr>
              <a:t>(20171619)</a:t>
            </a:r>
            <a:endParaRPr lang="ko-KR" altLang="en-US" sz="2000" dirty="0">
              <a:solidFill>
                <a:srgbClr val="000000"/>
              </a:solidFill>
              <a:latin typeface="Pretendard Medium"/>
              <a:cs typeface="Pretendard Medium" pitchFamily="34" charset="0"/>
            </a:endParaRPr>
          </a:p>
          <a:p>
            <a:pPr algn="r"/>
            <a:r>
              <a:rPr lang="ko-KR" altLang="en-US" sz="2000" dirty="0">
                <a:solidFill>
                  <a:srgbClr val="000000"/>
                </a:solidFill>
                <a:latin typeface="Pretendard Medium"/>
              </a:rPr>
              <a:t>팀원 </a:t>
            </a:r>
            <a:r>
              <a:rPr lang="en-US" altLang="ko-KR" sz="2000" dirty="0">
                <a:solidFill>
                  <a:srgbClr val="000000"/>
                </a:solidFill>
                <a:latin typeface="Pretendard Medium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Pretendard Medium"/>
              </a:rPr>
              <a:t>함규식</a:t>
            </a:r>
            <a:r>
              <a:rPr lang="en-US" altLang="ko-KR" sz="2000" dirty="0">
                <a:solidFill>
                  <a:srgbClr val="000000"/>
                </a:solidFill>
                <a:latin typeface="Pretendard Medium"/>
              </a:rPr>
              <a:t>(20171632)</a:t>
            </a:r>
          </a:p>
          <a:p>
            <a:pPr algn="r"/>
            <a:r>
              <a:rPr lang="en-US" altLang="ko-KR" sz="20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Pretendard Medium"/>
              </a:rPr>
              <a:t>팀원 </a:t>
            </a:r>
            <a:r>
              <a:rPr lang="en-US" altLang="ko-KR" sz="2000" dirty="0">
                <a:solidFill>
                  <a:srgbClr val="000000"/>
                </a:solidFill>
                <a:latin typeface="Pretendard Medium"/>
              </a:rPr>
              <a:t>:</a:t>
            </a:r>
            <a:r>
              <a:rPr lang="ko-KR" altLang="en-US" sz="20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Pretendard Medium"/>
              </a:rPr>
              <a:t>임동휘</a:t>
            </a:r>
            <a:r>
              <a:rPr lang="en-US" altLang="ko-KR" sz="2000" dirty="0">
                <a:solidFill>
                  <a:srgbClr val="000000"/>
                </a:solidFill>
                <a:latin typeface="Pretendard Medium"/>
              </a:rPr>
              <a:t>(20171595)</a:t>
            </a:r>
            <a:endParaRPr lang="ko-KR" altLang="en-US" sz="20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-314286" y="5372400"/>
            <a:ext cx="1891428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0" b="1" dirty="0">
                <a:solidFill>
                  <a:srgbClr val="000000"/>
                </a:solidFill>
                <a:latin typeface="Pretendard Black" pitchFamily="34" charset="0"/>
              </a:rPr>
              <a:t>지문을 이용한 블록체인 신원인증</a:t>
            </a:r>
            <a:endParaRPr lang="en-US" sz="8000" b="1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pic>
        <p:nvPicPr>
          <p:cNvPr id="1028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F94738CA-FF34-A14D-A429-6DEFCD05E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6933057" y="1834298"/>
            <a:ext cx="4419600" cy="308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E9C449C9-938A-0242-9B6E-242F1A0E7EC4}"/>
              </a:ext>
            </a:extLst>
          </p:cNvPr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2022</a:t>
            </a:r>
            <a:r>
              <a:rPr lang="ko-KR" altLang="en-US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Capstone Design 2</a:t>
            </a:r>
            <a:r>
              <a:rPr lang="ko-KR" altLang="en-US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 계획 발표</a:t>
            </a:r>
            <a:endParaRPr lang="ko-KR" altLang="en-US" sz="3200" b="1" kern="0" spc="-1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0A2326-AEF5-5502-9AD3-C9F7DBC4C09B}"/>
              </a:ext>
            </a:extLst>
          </p:cNvPr>
          <p:cNvSpPr txBox="1"/>
          <p:nvPr/>
        </p:nvSpPr>
        <p:spPr>
          <a:xfrm>
            <a:off x="13460819" y="9239599"/>
            <a:ext cx="482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Hanbat</a:t>
            </a:r>
            <a:r>
              <a:rPr kumimoji="1" lang="en-US" altLang="ko-KR" sz="1400" dirty="0"/>
              <a:t> National Univ. </a:t>
            </a:r>
            <a:r>
              <a:rPr lang="en-US" altLang="ko-KR" sz="14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 </a:t>
            </a:r>
            <a:r>
              <a:rPr kumimoji="1" lang="en-US" altLang="ko-KR" sz="14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Capstone design2 plan presentation </a:t>
            </a:r>
            <a:endParaRPr kumimoji="1" lang="ko-Kore-KR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05. 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주요 기능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15">
            <a:extLst>
              <a:ext uri="{FF2B5EF4-FFF2-40B4-BE49-F238E27FC236}">
                <a16:creationId xmlns:a16="http://schemas.microsoft.com/office/drawing/2014/main" id="{B8BE3CB9-B24E-8BD1-DD6E-7F99F89CA15C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en-US" altLang="ko-KR" i="1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Back-End</a:t>
            </a:r>
            <a:endParaRPr lang="en-US" altLang="ko-KR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83E92470-8809-47FD-0958-DC3C3065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105" y="3550361"/>
            <a:ext cx="5354314" cy="41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EC2 인스턴스 생성하기 | 야생강아지 WILDPUP">
            <a:extLst>
              <a:ext uri="{FF2B5EF4-FFF2-40B4-BE49-F238E27FC236}">
                <a16:creationId xmlns:a16="http://schemas.microsoft.com/office/drawing/2014/main" id="{B083418C-6835-6BD2-45D5-5F0A1534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557" y="3550361"/>
            <a:ext cx="3707048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59013F0-6355-FB5A-FDA7-102550124E93}"/>
              </a:ext>
            </a:extLst>
          </p:cNvPr>
          <p:cNvSpPr/>
          <p:nvPr/>
        </p:nvSpPr>
        <p:spPr>
          <a:xfrm>
            <a:off x="12826031" y="5363307"/>
            <a:ext cx="1072123" cy="76494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 descr="Unit Test (단위 테스트) 도입하기 - 1편 | Popit">
            <a:extLst>
              <a:ext uri="{FF2B5EF4-FFF2-40B4-BE49-F238E27FC236}">
                <a16:creationId xmlns:a16="http://schemas.microsoft.com/office/drawing/2014/main" id="{ED24908F-D00D-C5EF-BEC3-4546A645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549" y="3550361"/>
            <a:ext cx="3366194" cy="41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D98A5060-EE33-0E31-5890-5BFE023F9141}"/>
              </a:ext>
            </a:extLst>
          </p:cNvPr>
          <p:cNvSpPr/>
          <p:nvPr/>
        </p:nvSpPr>
        <p:spPr>
          <a:xfrm>
            <a:off x="7495486" y="5169876"/>
            <a:ext cx="1066063" cy="130126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32" name="Picture 8" descr="아마존 AWS S3란? AWS S3 Glacier 에서 파일 꺼내는 방법">
            <a:extLst>
              <a:ext uri="{FF2B5EF4-FFF2-40B4-BE49-F238E27FC236}">
                <a16:creationId xmlns:a16="http://schemas.microsoft.com/office/drawing/2014/main" id="{6F671145-2EAA-175D-08D6-6B672CA8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25" y="3604113"/>
            <a:ext cx="4110321" cy="40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AB8A8227-321E-4636-4869-4E3B4BCFE6D6}"/>
              </a:ext>
            </a:extLst>
          </p:cNvPr>
          <p:cNvSpPr/>
          <p:nvPr/>
        </p:nvSpPr>
        <p:spPr>
          <a:xfrm>
            <a:off x="3874035" y="5169890"/>
            <a:ext cx="1066063" cy="130126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67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06. </a:t>
            </a:r>
            <a:r>
              <a:rPr 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팀원 소개 및 역할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101601"/>
              </p:ext>
            </p:extLst>
          </p:nvPr>
        </p:nvGraphicFramePr>
        <p:xfrm>
          <a:off x="2060737" y="2302685"/>
          <a:ext cx="14029673" cy="748454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3605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23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Team Leader: </a:t>
                      </a: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유재건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Hyperledger Fabric </a:t>
                      </a:r>
                      <a:r>
                        <a:rPr lang="ko-KR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체인코드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ko-KR" sz="2400" b="0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작성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및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altLang="ko-KR" sz="2400" b="0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NodeJs.SDK</a:t>
                      </a:r>
                      <a:b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➢  체인코드 작성 및 블록체인 네트워크 내부에 설치</a:t>
                      </a:r>
                      <a:b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ko-KR" altLang="ko-Kore-KR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➢  </a:t>
                      </a:r>
                      <a:r>
                        <a:rPr lang="en-US" altLang="ko-KR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Fabric </a:t>
                      </a:r>
                      <a:r>
                        <a:rPr lang="en-US" altLang="ko-KR" sz="2400" b="0" i="0" u="none" strike="noStrike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NodeJs.SDK</a:t>
                      </a:r>
                      <a:r>
                        <a:rPr lang="ko-KR" altLang="en-US" sz="2400" b="0" i="0" u="none" strike="noStrike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를</a:t>
                      </a:r>
                      <a:r>
                        <a:rPr lang="ko-KR" altLang="en-US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 </a:t>
                      </a:r>
                      <a:r>
                        <a:rPr lang="en-US" altLang="ko-KR" sz="2400" b="0" i="0" u="none" strike="noStrike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이용해</a:t>
                      </a:r>
                      <a:r>
                        <a:rPr lang="en-US" altLang="ko-KR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 Fabric </a:t>
                      </a:r>
                      <a:r>
                        <a:rPr lang="en-US" altLang="ko-KR" sz="2400" b="0" i="0" u="none" strike="noStrike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네트워크와</a:t>
                      </a:r>
                      <a:r>
                        <a:rPr lang="en-US" altLang="ko-KR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 Back-End </a:t>
                      </a:r>
                      <a:r>
                        <a:rPr lang="en-US" altLang="ko-KR" sz="2400" b="0" i="0" u="none" strike="noStrike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연결</a:t>
                      </a:r>
                      <a:endParaRPr lang="ko-KR" altLang="en-US" sz="24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      </a:t>
                      </a:r>
                      <a:endParaRPr lang="ko-KR" altLang="en-US" sz="24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Back-End</a:t>
                      </a:r>
                      <a:b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➢  서버 구축 및 유지 보수</a:t>
                      </a:r>
                      <a:endParaRPr lang="en-US" altLang="ko-KR" sz="24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2400" b="0" i="0" u="none" strike="noStrike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en-US" altLang="ko-KR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AWS</a:t>
                      </a:r>
                      <a:r>
                        <a:rPr lang="ko-KR" altLang="en-US" sz="2400" b="0" i="0" u="none" strike="noStrike" noProof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를</a:t>
                      </a:r>
                      <a:r>
                        <a:rPr lang="ko-KR" altLang="en-US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이용한 배포</a:t>
                      </a:r>
                      <a:endParaRPr lang="ko-KR" altLang="en-US" sz="2400" b="0" i="0" u="none" strike="noStrike" noProof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34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Team member: </a:t>
                      </a: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함규식</a:t>
                      </a:r>
                      <a:endParaRPr lang="en-US" altLang="ko-KR" sz="2400" b="1" i="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지문정보 추출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및 비교 모델 개발</a:t>
                      </a:r>
                      <a:b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➢ 후면 카메라에서의 지문 추출</a:t>
                      </a:r>
                      <a:b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ko-KR" altLang="ko-Kore-KR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➢ </a:t>
                      </a:r>
                      <a:r>
                        <a:rPr lang="ko-KR" altLang="en-US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샴 네트워크를 이용한 모델 개발 및 수정</a:t>
                      </a:r>
                      <a:b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</a:br>
                      <a:endParaRPr lang="en-US" altLang="ko-KR" sz="24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DB</a:t>
                      </a:r>
                      <a:b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ko-KR" altLang="ko-Kore-KR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➢ </a:t>
                      </a:r>
                      <a:r>
                        <a:rPr lang="ko-KR" altLang="en-US" sz="2400" b="0" i="0" u="none" strike="noStrike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</a:rPr>
                        <a:t>데이터 베이스를 이용한 유저 관리</a:t>
                      </a:r>
                      <a:endParaRPr lang="en-US" altLang="ko-KR" sz="24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995553"/>
                  </a:ext>
                </a:extLst>
              </a:tr>
              <a:tr h="182361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Team member: </a:t>
                      </a:r>
                      <a:r>
                        <a:rPr lang="ko-KR" altLang="en-US" sz="2400" b="1" i="0" dirty="0" err="1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임동휘</a:t>
                      </a:r>
                      <a:endParaRPr lang="en-US" altLang="ko-KR" sz="2400" b="1" i="0" dirty="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AutoNum type="arabicPeriod"/>
                      </a:pP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반응형 웹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앱 애플리케이션 개발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디자인</a:t>
                      </a:r>
                      <a:b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➢ </a:t>
                      </a: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React native, Node.js 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사용한 애플리케이션 개발</a:t>
                      </a:r>
                      <a:b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</a:br>
                      <a:endParaRPr lang="en-US" altLang="ko-KR" sz="24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457200" indent="-457200" algn="l">
                        <a:buAutoNum type="arabicPeriod"/>
                      </a:pPr>
                      <a:r>
                        <a:rPr lang="en-US" altLang="ko-KR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AWS</a:t>
                      </a:r>
                      <a:r>
                        <a:rPr lang="ko-KR" altLang="en-US" sz="2400" b="0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를</a:t>
                      </a:r>
                      <a:r>
                        <a:rPr lang="ko-KR" altLang="en-US" sz="24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이용한 배포</a:t>
                      </a:r>
                      <a:endParaRPr lang="en-US" altLang="ko-KR" sz="24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723304"/>
                  </a:ext>
                </a:extLst>
              </a:tr>
            </a:tbl>
          </a:graphicData>
        </a:graphic>
      </p:graphicFrame>
      <p:pic>
        <p:nvPicPr>
          <p:cNvPr id="15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91A20080-9D70-D340-B195-3C4D2CD40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9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207289"/>
              </p:ext>
            </p:extLst>
          </p:nvPr>
        </p:nvGraphicFramePr>
        <p:xfrm>
          <a:off x="673016" y="1708642"/>
          <a:ext cx="16673486" cy="8000086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3707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981">
                  <a:extLst>
                    <a:ext uri="{9D8B030D-6E8A-4147-A177-3AD203B41FA5}">
                      <a16:colId xmlns:a16="http://schemas.microsoft.com/office/drawing/2014/main" val="2807158108"/>
                    </a:ext>
                  </a:extLst>
                </a:gridCol>
                <a:gridCol w="2160981">
                  <a:extLst>
                    <a:ext uri="{9D8B030D-6E8A-4147-A177-3AD203B41FA5}">
                      <a16:colId xmlns:a16="http://schemas.microsoft.com/office/drawing/2014/main" val="4108261362"/>
                    </a:ext>
                  </a:extLst>
                </a:gridCol>
                <a:gridCol w="2160982">
                  <a:extLst>
                    <a:ext uri="{9D8B030D-6E8A-4147-A177-3AD203B41FA5}">
                      <a16:colId xmlns:a16="http://schemas.microsoft.com/office/drawing/2014/main" val="904125834"/>
                    </a:ext>
                  </a:extLst>
                </a:gridCol>
                <a:gridCol w="2160982">
                  <a:extLst>
                    <a:ext uri="{9D8B030D-6E8A-4147-A177-3AD203B41FA5}">
                      <a16:colId xmlns:a16="http://schemas.microsoft.com/office/drawing/2014/main" val="3923125895"/>
                    </a:ext>
                  </a:extLst>
                </a:gridCol>
                <a:gridCol w="2160981">
                  <a:extLst>
                    <a:ext uri="{9D8B030D-6E8A-4147-A177-3AD203B41FA5}">
                      <a16:colId xmlns:a16="http://schemas.microsoft.com/office/drawing/2014/main" val="671220332"/>
                    </a:ext>
                  </a:extLst>
                </a:gridCol>
                <a:gridCol w="2160981">
                  <a:extLst>
                    <a:ext uri="{9D8B030D-6E8A-4147-A177-3AD203B41FA5}">
                      <a16:colId xmlns:a16="http://schemas.microsoft.com/office/drawing/2014/main" val="3712802711"/>
                    </a:ext>
                  </a:extLst>
                </a:gridCol>
              </a:tblGrid>
              <a:tr h="566725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Times New Roman"/>
                          <a:cs typeface="Times New Roman"/>
                        </a:rPr>
                        <a:t>구분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altLang="ko-KR" sz="2400" b="1" i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11709"/>
                  </a:ext>
                </a:extLst>
              </a:tr>
              <a:tr h="992039">
                <a:tc vMerge="1">
                  <a:txBody>
                    <a:bodyPr/>
                    <a:lstStyle/>
                    <a:p>
                      <a:pPr algn="ctr"/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구분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1" i="0" dirty="0"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086">
                <a:tc vMerge="1">
                  <a:txBody>
                    <a:bodyPr/>
                    <a:lstStyle/>
                    <a:p>
                      <a:pPr algn="ctr"/>
                      <a:endParaRPr lang="ko-KR" altLang="en-US" sz="2400" b="1" i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6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9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10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i="0" dirty="0">
                          <a:latin typeface="Times New Roman"/>
                          <a:cs typeface="Times New Roman"/>
                        </a:rPr>
                        <a:t>11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808913"/>
                  </a:ext>
                </a:extLst>
              </a:tr>
              <a:tr h="5952236">
                <a:tc>
                  <a:txBody>
                    <a:bodyPr/>
                    <a:lstStyle/>
                    <a:p>
                      <a:pPr algn="l"/>
                      <a:endParaRPr lang="ko-KR" dirty="0"/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ko-KR" altLang="en-US" sz="2400" b="1" i="0" dirty="0">
                        <a:solidFill>
                          <a:sysClr val="windowText" lastClr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290087"/>
                  </a:ext>
                </a:extLst>
              </a:tr>
            </a:tbl>
          </a:graphicData>
        </a:graphic>
      </p:graphicFrame>
      <p:pic>
        <p:nvPicPr>
          <p:cNvPr id="15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91A20080-9D70-D340-B195-3C4D2CD40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5FE9354-27ED-B368-367A-DCDC62BD3D73}"/>
              </a:ext>
            </a:extLst>
          </p:cNvPr>
          <p:cNvGrpSpPr/>
          <p:nvPr/>
        </p:nvGrpSpPr>
        <p:grpSpPr>
          <a:xfrm>
            <a:off x="4444410" y="2317898"/>
            <a:ext cx="12674009" cy="893134"/>
            <a:chOff x="4444410" y="2317898"/>
            <a:chExt cx="12674009" cy="893134"/>
          </a:xfrm>
        </p:grpSpPr>
        <p:sp>
          <p:nvSpPr>
            <p:cNvPr id="8" name="갈매기형 수장[C] 7">
              <a:extLst>
                <a:ext uri="{FF2B5EF4-FFF2-40B4-BE49-F238E27FC236}">
                  <a16:creationId xmlns:a16="http://schemas.microsoft.com/office/drawing/2014/main" id="{7F4FC760-42FC-2382-DCF0-5C5131F1C871}"/>
                </a:ext>
              </a:extLst>
            </p:cNvPr>
            <p:cNvSpPr/>
            <p:nvPr/>
          </p:nvSpPr>
          <p:spPr>
            <a:xfrm>
              <a:off x="11887200" y="2317898"/>
              <a:ext cx="5231219" cy="893134"/>
            </a:xfrm>
            <a:prstGeom prst="chevron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400" dirty="0">
                  <a:solidFill>
                    <a:schemeClr val="bg1"/>
                  </a:solidFill>
                </a:rPr>
                <a:t>STEP2. </a:t>
              </a:r>
              <a:r>
                <a:rPr kumimoji="1" lang="ko-KR" altLang="en-US" sz="2400" dirty="0">
                  <a:solidFill>
                    <a:schemeClr val="bg1"/>
                  </a:solidFill>
                </a:rPr>
                <a:t>유지 보수</a:t>
              </a:r>
              <a:endParaRPr kumimoji="1" lang="ko-Kore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" name="오각형[P] 3">
              <a:extLst>
                <a:ext uri="{FF2B5EF4-FFF2-40B4-BE49-F238E27FC236}">
                  <a16:creationId xmlns:a16="http://schemas.microsoft.com/office/drawing/2014/main" id="{D59FD878-C66E-CC22-D4AE-3592CF1CD3E2}"/>
                </a:ext>
              </a:extLst>
            </p:cNvPr>
            <p:cNvSpPr/>
            <p:nvPr/>
          </p:nvSpPr>
          <p:spPr>
            <a:xfrm>
              <a:off x="4444410" y="2317898"/>
              <a:ext cx="7442790" cy="893134"/>
            </a:xfrm>
            <a:prstGeom prst="homePlat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400" dirty="0">
                  <a:solidFill>
                    <a:schemeClr val="bg1"/>
                  </a:solidFill>
                </a:rPr>
                <a:t>STEP1. </a:t>
              </a:r>
              <a:r>
                <a:rPr kumimoji="1" lang="ko-KR" altLang="en-US" sz="2400" dirty="0">
                  <a:solidFill>
                    <a:schemeClr val="bg1"/>
                  </a:solidFill>
                </a:rPr>
                <a:t>기능 추가 및 구현</a:t>
              </a:r>
              <a:endParaRPr kumimoji="1" lang="ko-Kore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BCB187C-5330-4897-80D0-9AC343997AE3}"/>
              </a:ext>
            </a:extLst>
          </p:cNvPr>
          <p:cNvSpPr txBox="1"/>
          <p:nvPr/>
        </p:nvSpPr>
        <p:spPr>
          <a:xfrm>
            <a:off x="1803801" y="4172296"/>
            <a:ext cx="150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chemeClr val="bg1">
                    <a:lumMod val="50000"/>
                  </a:schemeClr>
                </a:solidFill>
              </a:rPr>
              <a:t>블록체인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234EC-F546-7C7E-AEB2-86D1D069F828}"/>
              </a:ext>
            </a:extLst>
          </p:cNvPr>
          <p:cNvSpPr txBox="1"/>
          <p:nvPr/>
        </p:nvSpPr>
        <p:spPr>
          <a:xfrm>
            <a:off x="1786266" y="5819936"/>
            <a:ext cx="150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chemeClr val="bg1">
                    <a:lumMod val="50000"/>
                  </a:schemeClr>
                </a:solidFill>
              </a:rPr>
              <a:t>인공지능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C5887C-AE0F-B948-B997-A751D35F60B4}"/>
              </a:ext>
            </a:extLst>
          </p:cNvPr>
          <p:cNvSpPr txBox="1"/>
          <p:nvPr/>
        </p:nvSpPr>
        <p:spPr>
          <a:xfrm>
            <a:off x="1309779" y="8223832"/>
            <a:ext cx="24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chemeClr val="bg1">
                    <a:lumMod val="50000"/>
                  </a:schemeClr>
                </a:solidFill>
              </a:rPr>
              <a:t>반응형</a:t>
            </a:r>
            <a:r>
              <a:rPr kumimoji="1" lang="ko-KR" altLang="en-US" sz="2400" b="1" dirty="0">
                <a:solidFill>
                  <a:schemeClr val="bg1">
                    <a:lumMod val="50000"/>
                  </a:schemeClr>
                </a:solidFill>
              </a:rPr>
              <a:t> 웹 디자인</a:t>
            </a:r>
            <a:endParaRPr kumimoji="1" lang="ko-Kore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3BA93B-68C9-1D81-DB54-9E14EE117EEE}"/>
              </a:ext>
            </a:extLst>
          </p:cNvPr>
          <p:cNvSpPr txBox="1"/>
          <p:nvPr/>
        </p:nvSpPr>
        <p:spPr>
          <a:xfrm>
            <a:off x="1786267" y="8988595"/>
            <a:ext cx="150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배포</a:t>
            </a:r>
            <a:endParaRPr kumimoji="1" lang="ko-Kore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3366A3-7D21-830D-3C30-CB0E01617F48}"/>
              </a:ext>
            </a:extLst>
          </p:cNvPr>
          <p:cNvSpPr/>
          <p:nvPr/>
        </p:nvSpPr>
        <p:spPr>
          <a:xfrm>
            <a:off x="4424893" y="4153620"/>
            <a:ext cx="7250985" cy="4232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보안성</a:t>
            </a:r>
            <a:r>
              <a:rPr kumimoji="1" lang="ko-KR" altLang="en-US" dirty="0"/>
              <a:t> 강화를 위한 스마트 </a:t>
            </a:r>
            <a:r>
              <a:rPr kumimoji="1" lang="ko-KR" altLang="en-US" dirty="0" err="1"/>
              <a:t>컨트랙</a:t>
            </a:r>
            <a:r>
              <a:rPr kumimoji="1" lang="ko-KR" altLang="en-US" dirty="0"/>
              <a:t> 코드 수정</a:t>
            </a:r>
            <a:endParaRPr kumimoji="1" lang="ko-Kore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41F11-92A7-846B-5AF5-B9EA53F7EEAD}"/>
              </a:ext>
            </a:extLst>
          </p:cNvPr>
          <p:cNvSpPr/>
          <p:nvPr/>
        </p:nvSpPr>
        <p:spPr>
          <a:xfrm>
            <a:off x="4423146" y="4971798"/>
            <a:ext cx="7203168" cy="4177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Multer-S3</a:t>
            </a:r>
            <a:r>
              <a:rPr kumimoji="1" lang="ko-KR" altLang="en-US" dirty="0"/>
              <a:t>을 이용한 서버 구축 </a:t>
            </a:r>
            <a:endParaRPr kumimoji="1" lang="ko-Kore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7B2B94-107D-C082-3ED5-960154C4075B}"/>
              </a:ext>
            </a:extLst>
          </p:cNvPr>
          <p:cNvSpPr/>
          <p:nvPr/>
        </p:nvSpPr>
        <p:spPr>
          <a:xfrm>
            <a:off x="4423144" y="5814357"/>
            <a:ext cx="8581656" cy="3960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샴 네트워크를 이용한 모델 개발</a:t>
            </a:r>
            <a:endParaRPr kumimoji="1" lang="ko-Kore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91C52B4-99F8-C974-8483-CBF05598883D}"/>
              </a:ext>
            </a:extLst>
          </p:cNvPr>
          <p:cNvSpPr/>
          <p:nvPr/>
        </p:nvSpPr>
        <p:spPr>
          <a:xfrm>
            <a:off x="13004800" y="8965773"/>
            <a:ext cx="4113619" cy="4232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r>
              <a:rPr kumimoji="1" lang="ko-KR" altLang="en-US" dirty="0"/>
              <a:t>차 </a:t>
            </a:r>
            <a:r>
              <a:rPr kumimoji="1" lang="en-US" altLang="ko-Kore-KR" dirty="0"/>
              <a:t>AWS</a:t>
            </a:r>
            <a:r>
              <a:rPr kumimoji="1" lang="ko-KR" altLang="en-US" dirty="0"/>
              <a:t> 사용 및 배포</a:t>
            </a:r>
            <a:endParaRPr kumimoji="1" lang="ko-Kore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B9153F-151C-E2E0-E2AD-3097921195FD}"/>
              </a:ext>
            </a:extLst>
          </p:cNvPr>
          <p:cNvSpPr txBox="1"/>
          <p:nvPr/>
        </p:nvSpPr>
        <p:spPr>
          <a:xfrm>
            <a:off x="1803801" y="5019427"/>
            <a:ext cx="150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bg1">
                    <a:lumMod val="50000"/>
                  </a:schemeClr>
                </a:solidFill>
              </a:rPr>
              <a:t>Back-End</a:t>
            </a:r>
            <a:endParaRPr kumimoji="1" lang="ko-Kore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45439F-19CD-3FC2-3D61-242DF3CD62D9}"/>
              </a:ext>
            </a:extLst>
          </p:cNvPr>
          <p:cNvSpPr/>
          <p:nvPr/>
        </p:nvSpPr>
        <p:spPr>
          <a:xfrm>
            <a:off x="11057467" y="8205208"/>
            <a:ext cx="4160466" cy="4232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애플리케이션 디자인 개선</a:t>
            </a:r>
            <a:endParaRPr kumimoji="1"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378A7E-898D-91D1-137B-49B2A14F859A}"/>
              </a:ext>
            </a:extLst>
          </p:cNvPr>
          <p:cNvSpPr txBox="1"/>
          <p:nvPr/>
        </p:nvSpPr>
        <p:spPr>
          <a:xfrm>
            <a:off x="1786266" y="7379786"/>
            <a:ext cx="150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b="1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r>
              <a:rPr kumimoji="1"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추가</a:t>
            </a:r>
            <a:endParaRPr kumimoji="1" lang="ko-Kore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B087FAA-4A10-12CE-7381-39F66487B330}"/>
              </a:ext>
            </a:extLst>
          </p:cNvPr>
          <p:cNvSpPr/>
          <p:nvPr/>
        </p:nvSpPr>
        <p:spPr>
          <a:xfrm>
            <a:off x="4421946" y="7418198"/>
            <a:ext cx="7442791" cy="4232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자격증과 같은 신원인증 외 의 정보 등록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열람</a:t>
            </a:r>
            <a:endParaRPr kumimoji="1" lang="ko-Kore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C7345A5-7D74-2B6A-0828-13C0BA0E084C}"/>
              </a:ext>
            </a:extLst>
          </p:cNvPr>
          <p:cNvSpPr/>
          <p:nvPr/>
        </p:nvSpPr>
        <p:spPr>
          <a:xfrm>
            <a:off x="11431579" y="4988664"/>
            <a:ext cx="432769" cy="423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3</a:t>
            </a:r>
            <a:endParaRPr kumimoji="1" lang="ko-Kore-KR" altLang="en-US" sz="2400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D84C84A-26E1-AFAF-78AD-1E85E4FA684D}"/>
              </a:ext>
            </a:extLst>
          </p:cNvPr>
          <p:cNvSpPr/>
          <p:nvPr/>
        </p:nvSpPr>
        <p:spPr>
          <a:xfrm>
            <a:off x="11647965" y="7419157"/>
            <a:ext cx="432769" cy="423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5</a:t>
            </a:r>
            <a:endParaRPr kumimoji="1" lang="ko-Kore-KR" altLang="en-US" sz="2400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039D3BF-D21F-608C-A2B5-512F2141589F}"/>
              </a:ext>
            </a:extLst>
          </p:cNvPr>
          <p:cNvSpPr/>
          <p:nvPr/>
        </p:nvSpPr>
        <p:spPr>
          <a:xfrm>
            <a:off x="15001548" y="8205208"/>
            <a:ext cx="432769" cy="423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7</a:t>
            </a:r>
            <a:endParaRPr kumimoji="1" lang="ko-Kore-KR" altLang="en-US" sz="2400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CCEDDCE-0452-B36E-0A05-D90C64979790}"/>
              </a:ext>
            </a:extLst>
          </p:cNvPr>
          <p:cNvSpPr/>
          <p:nvPr/>
        </p:nvSpPr>
        <p:spPr>
          <a:xfrm>
            <a:off x="12727957" y="5808830"/>
            <a:ext cx="432769" cy="423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4</a:t>
            </a:r>
            <a:endParaRPr kumimoji="1" lang="ko-Kore-KR" altLang="en-US" sz="2400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AA37376-43DC-8E8E-507A-C146855AD54C}"/>
              </a:ext>
            </a:extLst>
          </p:cNvPr>
          <p:cNvSpPr/>
          <p:nvPr/>
        </p:nvSpPr>
        <p:spPr>
          <a:xfrm>
            <a:off x="16866632" y="8965773"/>
            <a:ext cx="432769" cy="423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8</a:t>
            </a:r>
            <a:endParaRPr kumimoji="1" lang="ko-Kore-KR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6B94F46-3751-D8C5-EED3-B339C359AB08}"/>
              </a:ext>
            </a:extLst>
          </p:cNvPr>
          <p:cNvSpPr/>
          <p:nvPr/>
        </p:nvSpPr>
        <p:spPr>
          <a:xfrm>
            <a:off x="11431580" y="4164543"/>
            <a:ext cx="432769" cy="423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2</a:t>
            </a:r>
            <a:endParaRPr kumimoji="1" lang="ko-Kore-KR" altLang="en-US" sz="2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84268F-11B2-0743-CBF9-4C302CB7E1FD}"/>
              </a:ext>
            </a:extLst>
          </p:cNvPr>
          <p:cNvSpPr txBox="1"/>
          <p:nvPr/>
        </p:nvSpPr>
        <p:spPr>
          <a:xfrm>
            <a:off x="1786265" y="6584699"/>
            <a:ext cx="150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bg1">
                    <a:lumMod val="50000"/>
                  </a:schemeClr>
                </a:solidFill>
              </a:rPr>
              <a:t>DB</a:t>
            </a:r>
            <a:endParaRPr kumimoji="1" lang="ko-Kore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A9A79F-B869-2791-D8B4-9C639A94CF77}"/>
              </a:ext>
            </a:extLst>
          </p:cNvPr>
          <p:cNvSpPr/>
          <p:nvPr/>
        </p:nvSpPr>
        <p:spPr>
          <a:xfrm>
            <a:off x="4423144" y="6649401"/>
            <a:ext cx="5784112" cy="4177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사용자 관리</a:t>
            </a:r>
            <a:endParaRPr kumimoji="1" lang="ko-Kore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BA4974F-BBBB-ED2A-833D-5B8524622C4E}"/>
              </a:ext>
            </a:extLst>
          </p:cNvPr>
          <p:cNvSpPr/>
          <p:nvPr/>
        </p:nvSpPr>
        <p:spPr>
          <a:xfrm>
            <a:off x="9948341" y="6653675"/>
            <a:ext cx="432769" cy="423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1</a:t>
            </a:r>
            <a:endParaRPr kumimoji="1" lang="ko-Kore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4AAD92-5C89-C4DC-7B30-9251E9AD0EDA}"/>
              </a:ext>
            </a:extLst>
          </p:cNvPr>
          <p:cNvSpPr/>
          <p:nvPr/>
        </p:nvSpPr>
        <p:spPr>
          <a:xfrm>
            <a:off x="6657162" y="8988595"/>
            <a:ext cx="4113619" cy="4232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ko-KR" altLang="en-US" dirty="0"/>
              <a:t>차 </a:t>
            </a:r>
            <a:r>
              <a:rPr kumimoji="1" lang="en-US" altLang="ko-Kore-KR" dirty="0"/>
              <a:t>AWS</a:t>
            </a:r>
            <a:r>
              <a:rPr kumimoji="1" lang="ko-KR" altLang="en-US" dirty="0"/>
              <a:t> 사용 및 배포</a:t>
            </a:r>
            <a:endParaRPr kumimoji="1" lang="ko-Kore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67F8B94-A47E-1FFD-224E-E2F98A8AED32}"/>
              </a:ext>
            </a:extLst>
          </p:cNvPr>
          <p:cNvSpPr/>
          <p:nvPr/>
        </p:nvSpPr>
        <p:spPr>
          <a:xfrm>
            <a:off x="10554396" y="8983025"/>
            <a:ext cx="432769" cy="4232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6</a:t>
            </a:r>
            <a:endParaRPr kumimoji="1" lang="ko-Kore-KR" altLang="en-US" sz="2400" dirty="0">
              <a:solidFill>
                <a:schemeClr val="tx1"/>
              </a:solidFill>
            </a:endParaRPr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3CC69A48-03A5-D7B6-4B64-C3112287238C}"/>
              </a:ext>
            </a:extLst>
          </p:cNvPr>
          <p:cNvSpPr txBox="1"/>
          <p:nvPr/>
        </p:nvSpPr>
        <p:spPr>
          <a:xfrm>
            <a:off x="676190" y="684907"/>
            <a:ext cx="846781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2022</a:t>
            </a:r>
            <a:r>
              <a:rPr lang="ko-KR" altLang="en-US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Capstone Design2</a:t>
            </a:r>
            <a:r>
              <a:rPr lang="ko-KR" altLang="en-US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 계획표</a:t>
            </a:r>
            <a:endParaRPr lang="ko-KR" altLang="en-US" sz="3200" b="1" kern="0" spc="-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55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BA727A-FCF6-E943-80B2-EF01DCAFB23F}"/>
              </a:ext>
            </a:extLst>
          </p:cNvPr>
          <p:cNvSpPr txBox="1"/>
          <p:nvPr/>
        </p:nvSpPr>
        <p:spPr>
          <a:xfrm>
            <a:off x="7754815" y="7965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89A719-5791-C343-80A8-7A872747BE9F}"/>
              </a:ext>
            </a:extLst>
          </p:cNvPr>
          <p:cNvSpPr txBox="1"/>
          <p:nvPr/>
        </p:nvSpPr>
        <p:spPr>
          <a:xfrm>
            <a:off x="673016" y="1214635"/>
            <a:ext cx="1718307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참고문헌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손민성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김희열 “블록체인과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오픈뱅킹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이용한 부동산 임대차 거래 시스템”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한국정보기술학회논문지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vol.18, pp. 109-119, 2020</a:t>
            </a:r>
          </a:p>
          <a:p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참고문헌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반성범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문지현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정용화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김학일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 인식 기술 동향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전자통신동향분석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권 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    2001</a:t>
            </a: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참고문헌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봉진숙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"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하이퍼레저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패브릭 블록체인 기반의 개인건강정보 공유플랫폼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."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국내박사학위논문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숭실대학교 대학원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서울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라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뉴스 기사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www.sideview.co.kr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/news/</a:t>
            </a:r>
            <a:r>
              <a:rPr lang="en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articleView.html?idxno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=9033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마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뉴스 기사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www.yna.co.kr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/view/AKR20220427011600009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뉴스 기사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www.kado.net/news/articleView.html?idxno=109298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지문일치 알고리즘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kjanko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/python-fingerprint-recognition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블록체인 소스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https://hyperledger-fabric.readthedocs.io/en/release-2.2/tutorials.html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아이디어 논문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문형진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블록체인을 이용한 생체정보와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기반의 안전한 인증 기법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융합정보논문지 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권 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no.3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85-90,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2018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차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아이디어 논문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강민구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지문인식 모듈 기반의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FIDO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사용자 인증기술을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이요한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쇼핑몰에서 블록체인 활용 설계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한국 인터넷 정보학회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권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아이디어 논문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정용훈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블록체인 기반 새로운 신원확인 체계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한국산학기술학회눈문지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권 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호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vol. 22 no. 2 pp. 452-458, 2021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샴 네트워크 베이스라인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2118484-D7A4-1D47-7D31-B1617C74B68C}"/>
              </a:ext>
            </a:extLst>
          </p:cNvPr>
          <p:cNvSpPr txBox="1"/>
          <p:nvPr/>
        </p:nvSpPr>
        <p:spPr>
          <a:xfrm>
            <a:off x="676189" y="684907"/>
            <a:ext cx="887184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2022</a:t>
            </a:r>
            <a:r>
              <a:rPr lang="ko-KR" altLang="en-US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Capstone Design2</a:t>
            </a:r>
            <a:r>
              <a:rPr lang="ko-KR" altLang="en-US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 계획 발표 참고 문헌 및 출처</a:t>
            </a:r>
            <a:endParaRPr lang="ko-KR" altLang="en-US" sz="3200" b="1" kern="0" spc="-100" dirty="0">
              <a:cs typeface="Calibri"/>
            </a:endParaRPr>
          </a:p>
        </p:txBody>
      </p:sp>
      <p:grpSp>
        <p:nvGrpSpPr>
          <p:cNvPr id="8" name="그룹 1007">
            <a:extLst>
              <a:ext uri="{FF2B5EF4-FFF2-40B4-BE49-F238E27FC236}">
                <a16:creationId xmlns:a16="http://schemas.microsoft.com/office/drawing/2014/main" id="{E947843C-3F3C-905C-013F-FBE0EFDA541F}"/>
              </a:ext>
            </a:extLst>
          </p:cNvPr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9" name="Object 21">
              <a:extLst>
                <a:ext uri="{FF2B5EF4-FFF2-40B4-BE49-F238E27FC236}">
                  <a16:creationId xmlns:a16="http://schemas.microsoft.com/office/drawing/2014/main" id="{23943ABD-43E0-188D-BB7D-55B746489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096187-68CF-6893-B496-C18F32B66C99}"/>
              </a:ext>
            </a:extLst>
          </p:cNvPr>
          <p:cNvSpPr txBox="1"/>
          <p:nvPr/>
        </p:nvSpPr>
        <p:spPr>
          <a:xfrm>
            <a:off x="13460819" y="9239599"/>
            <a:ext cx="482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Hanbat</a:t>
            </a:r>
            <a:r>
              <a:rPr kumimoji="1" lang="en-US" altLang="ko-KR" sz="1400" dirty="0"/>
              <a:t> National Univ. </a:t>
            </a:r>
            <a:r>
              <a:rPr lang="en-US" altLang="ko-KR" sz="14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 </a:t>
            </a:r>
            <a:r>
              <a:rPr kumimoji="1" lang="en-US" altLang="ko-KR" sz="14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Capstone design2 plan presentation 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027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BA727A-FCF6-E943-80B2-EF01DCAFB23F}"/>
              </a:ext>
            </a:extLst>
          </p:cNvPr>
          <p:cNvSpPr txBox="1"/>
          <p:nvPr/>
        </p:nvSpPr>
        <p:spPr>
          <a:xfrm>
            <a:off x="7754815" y="7965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2118484-D7A4-1D47-7D31-B1617C74B68C}"/>
              </a:ext>
            </a:extLst>
          </p:cNvPr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2022</a:t>
            </a:r>
            <a:r>
              <a:rPr lang="ko-KR" altLang="en-US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Capstone Design2</a:t>
            </a:r>
            <a:r>
              <a:rPr lang="ko-KR" altLang="en-US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 계획 발표 마무리</a:t>
            </a:r>
            <a:endParaRPr lang="ko-KR" altLang="en-US" sz="3200" b="1" kern="0" spc="-1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521E1-62CC-D835-3B0C-0933E8A7F7E9}"/>
              </a:ext>
            </a:extLst>
          </p:cNvPr>
          <p:cNvSpPr txBox="1"/>
          <p:nvPr/>
        </p:nvSpPr>
        <p:spPr>
          <a:xfrm>
            <a:off x="5681200" y="3817368"/>
            <a:ext cx="6923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0" dirty="0">
                <a:latin typeface="+mj-ea"/>
                <a:ea typeface="+mj-ea"/>
              </a:rPr>
              <a:t>Q &amp; A</a:t>
            </a:r>
            <a:endParaRPr kumimoji="1" lang="ko-Kore-KR" altLang="en-US" sz="20000" dirty="0">
              <a:latin typeface="+mj-ea"/>
              <a:ea typeface="+mj-ea"/>
            </a:endParaRPr>
          </a:p>
        </p:txBody>
      </p:sp>
      <p:grpSp>
        <p:nvGrpSpPr>
          <p:cNvPr id="8" name="그룹 1007">
            <a:extLst>
              <a:ext uri="{FF2B5EF4-FFF2-40B4-BE49-F238E27FC236}">
                <a16:creationId xmlns:a16="http://schemas.microsoft.com/office/drawing/2014/main" id="{C99EC905-BFDA-E8EC-CB38-17C70DCF7BB0}"/>
              </a:ext>
            </a:extLst>
          </p:cNvPr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9" name="Object 21">
              <a:extLst>
                <a:ext uri="{FF2B5EF4-FFF2-40B4-BE49-F238E27FC236}">
                  <a16:creationId xmlns:a16="http://schemas.microsoft.com/office/drawing/2014/main" id="{DBBEFCAE-44C7-DB50-147F-ADD6D794B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E4F2F0-7175-07E9-78FE-870DCE954E56}"/>
              </a:ext>
            </a:extLst>
          </p:cNvPr>
          <p:cNvSpPr txBox="1"/>
          <p:nvPr/>
        </p:nvSpPr>
        <p:spPr>
          <a:xfrm>
            <a:off x="13460819" y="9239599"/>
            <a:ext cx="482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err="1"/>
              <a:t>Hanbat</a:t>
            </a:r>
            <a:r>
              <a:rPr kumimoji="1" lang="en-US" altLang="ko-KR" sz="1400" dirty="0"/>
              <a:t> National Univ. </a:t>
            </a:r>
            <a:r>
              <a:rPr lang="en-US" altLang="ko-KR" sz="14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 </a:t>
            </a:r>
            <a:r>
              <a:rPr kumimoji="1" lang="en-US" altLang="ko-KR" sz="14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Capstone design2 plan presentation </a:t>
            </a:r>
            <a:endParaRPr kumimoji="1" lang="ko-Kore-KR" alt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9581" y="5766666"/>
            <a:ext cx="16134123" cy="186872"/>
            <a:chOff x="673016" y="5766667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5766667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7178" y="1989076"/>
            <a:ext cx="114286" cy="7528571"/>
            <a:chOff x="4348335" y="2059524"/>
            <a:chExt cx="114286" cy="75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41192" y="5766667"/>
              <a:ext cx="7528571" cy="11428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676190" y="696819"/>
            <a:ext cx="370000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400" b="1" kern="0" spc="-10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CONTENTS</a:t>
            </a:r>
            <a:endParaRPr lang="en-US" b="1"/>
          </a:p>
        </p:txBody>
      </p:sp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53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4385EDA4-81AF-4B4A-9B1F-9AE1E1FC5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A84F1B6-56C4-D400-BDFB-A23BD13EB57A}"/>
              </a:ext>
            </a:extLst>
          </p:cNvPr>
          <p:cNvGrpSpPr/>
          <p:nvPr/>
        </p:nvGrpSpPr>
        <p:grpSpPr>
          <a:xfrm>
            <a:off x="148669" y="2445774"/>
            <a:ext cx="6485714" cy="2785562"/>
            <a:chOff x="-688917" y="2423158"/>
            <a:chExt cx="6485714" cy="2785562"/>
          </a:xfrm>
        </p:grpSpPr>
        <p:sp>
          <p:nvSpPr>
            <p:cNvPr id="16" name="Object 16"/>
            <p:cNvSpPr txBox="1"/>
            <p:nvPr/>
          </p:nvSpPr>
          <p:spPr>
            <a:xfrm>
              <a:off x="-688917" y="4223103"/>
              <a:ext cx="6485714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Black" pitchFamily="34" charset="0"/>
                </a:rPr>
                <a:t>프로젝트 배경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576238" y="4839388"/>
              <a:ext cx="37428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itchFamily="34" charset="0"/>
                </a:rPr>
                <a:t>작품의 필요성 </a:t>
              </a:r>
              <a:r>
                <a:rPr lang="en-US" altLang="ko-KR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itchFamily="34" charset="0"/>
                </a:rPr>
                <a:t>&amp;</a:t>
              </a:r>
              <a:r>
                <a:rPr lang="ko-KR" altLang="en-US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itchFamily="34" charset="0"/>
                </a:rPr>
                <a:t> 목표</a:t>
              </a: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3" name="그래픽 22" descr="그룹 브레인스토밍 윤곽선">
              <a:extLst>
                <a:ext uri="{FF2B5EF4-FFF2-40B4-BE49-F238E27FC236}">
                  <a16:creationId xmlns:a16="http://schemas.microsoft.com/office/drawing/2014/main" id="{693A0FAF-DC9F-044C-9005-C9E58B3E7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73446" y="2423158"/>
              <a:ext cx="1348443" cy="134844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D39DDF-3C9D-E32C-DD06-E7CFF5C31B91}"/>
              </a:ext>
            </a:extLst>
          </p:cNvPr>
          <p:cNvGrpSpPr/>
          <p:nvPr/>
        </p:nvGrpSpPr>
        <p:grpSpPr>
          <a:xfrm>
            <a:off x="5860847" y="2423158"/>
            <a:ext cx="6485714" cy="2321960"/>
            <a:chOff x="3562867" y="2441277"/>
            <a:chExt cx="6485714" cy="2321960"/>
          </a:xfrm>
        </p:grpSpPr>
        <p:sp>
          <p:nvSpPr>
            <p:cNvPr id="61" name="Object 16">
              <a:extLst>
                <a:ext uri="{FF2B5EF4-FFF2-40B4-BE49-F238E27FC236}">
                  <a16:creationId xmlns:a16="http://schemas.microsoft.com/office/drawing/2014/main" id="{E1374582-7011-2343-87F5-4807079A27CE}"/>
                </a:ext>
              </a:extLst>
            </p:cNvPr>
            <p:cNvSpPr txBox="1"/>
            <p:nvPr/>
          </p:nvSpPr>
          <p:spPr>
            <a:xfrm>
              <a:off x="3562867" y="4255406"/>
              <a:ext cx="6485714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Black" pitchFamily="34" charset="0"/>
                </a:rPr>
                <a:t>아이디어 소개</a:t>
              </a:r>
              <a:endParaRPr lang="en-US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2" name="그래픽 31" descr="기어 헤드 윤곽선">
              <a:extLst>
                <a:ext uri="{FF2B5EF4-FFF2-40B4-BE49-F238E27FC236}">
                  <a16:creationId xmlns:a16="http://schemas.microsoft.com/office/drawing/2014/main" id="{6AC49579-F65D-8144-BABD-45AE15C3D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31503" y="2441277"/>
              <a:ext cx="1348443" cy="134844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A068CD-8FAE-3AB9-4245-9F5EE70705DE}"/>
              </a:ext>
            </a:extLst>
          </p:cNvPr>
          <p:cNvGrpSpPr/>
          <p:nvPr/>
        </p:nvGrpSpPr>
        <p:grpSpPr>
          <a:xfrm>
            <a:off x="12337946" y="2441277"/>
            <a:ext cx="5157143" cy="2634246"/>
            <a:chOff x="8784205" y="2576021"/>
            <a:chExt cx="5157143" cy="2634246"/>
          </a:xfrm>
        </p:grpSpPr>
        <p:sp>
          <p:nvSpPr>
            <p:cNvPr id="28" name="Object 28"/>
            <p:cNvSpPr txBox="1"/>
            <p:nvPr/>
          </p:nvSpPr>
          <p:spPr>
            <a:xfrm>
              <a:off x="8784205" y="4234517"/>
              <a:ext cx="5157143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Black" pitchFamily="34" charset="0"/>
                  <a:cs typeface="Pretendard Black" pitchFamily="34" charset="0"/>
                </a:rPr>
                <a:t>주요 기능 구성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9184205" y="4840935"/>
              <a:ext cx="435713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itchFamily="34" charset="0"/>
                  <a:cs typeface="Pretendard Medium" pitchFamily="34" charset="0"/>
                </a:rPr>
                <a:t>사용 기술 </a:t>
              </a:r>
              <a:r>
                <a:rPr lang="en-US" altLang="ko-KR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itchFamily="34" charset="0"/>
                  <a:cs typeface="Pretendard Medium" pitchFamily="34" charset="0"/>
                </a:rPr>
                <a:t>&amp;</a:t>
              </a:r>
              <a:r>
                <a:rPr lang="ko-KR" alt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itchFamily="34" charset="0"/>
                  <a:cs typeface="Pretendard Medium" pitchFamily="34" charset="0"/>
                </a:rPr>
                <a:t> 내용</a:t>
              </a:r>
              <a:endParaRPr lang="en-US" altLang="ko-KR" i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itchFamily="34" charset="0"/>
                <a:cs typeface="Pretendard Medium" pitchFamily="34" charset="0"/>
              </a:endParaRPr>
            </a:p>
          </p:txBody>
        </p:sp>
        <p:pic>
          <p:nvPicPr>
            <p:cNvPr id="36" name="그래픽 35" descr="톱니바퀴 윤곽선">
              <a:extLst>
                <a:ext uri="{FF2B5EF4-FFF2-40B4-BE49-F238E27FC236}">
                  <a16:creationId xmlns:a16="http://schemas.microsoft.com/office/drawing/2014/main" id="{88E6C9F5-6DC0-584E-86C0-A191146A1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60223" y="2576021"/>
              <a:ext cx="1214412" cy="1214412"/>
            </a:xfrm>
            <a:prstGeom prst="rect">
              <a:avLst/>
            </a:prstGeom>
          </p:spPr>
        </p:pic>
        <p:pic>
          <p:nvPicPr>
            <p:cNvPr id="73" name="그래픽 72" descr="톱니바퀴 윤곽선">
              <a:extLst>
                <a:ext uri="{FF2B5EF4-FFF2-40B4-BE49-F238E27FC236}">
                  <a16:creationId xmlns:a16="http://schemas.microsoft.com/office/drawing/2014/main" id="{27A08C13-6C6F-494E-B138-16CB1D1F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024554" y="2614135"/>
              <a:ext cx="1214412" cy="121441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BD6A78-15B5-43FF-605F-C9B5BDE1ECA6}"/>
              </a:ext>
            </a:extLst>
          </p:cNvPr>
          <p:cNvGrpSpPr/>
          <p:nvPr/>
        </p:nvGrpSpPr>
        <p:grpSpPr>
          <a:xfrm>
            <a:off x="949282" y="6280883"/>
            <a:ext cx="5228571" cy="2608819"/>
            <a:chOff x="13322072" y="2104717"/>
            <a:chExt cx="5228571" cy="2608819"/>
          </a:xfrm>
        </p:grpSpPr>
        <p:sp>
          <p:nvSpPr>
            <p:cNvPr id="29" name="Object 29"/>
            <p:cNvSpPr txBox="1"/>
            <p:nvPr/>
          </p:nvSpPr>
          <p:spPr>
            <a:xfrm>
              <a:off x="13322072" y="4205705"/>
              <a:ext cx="5228571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Black" pitchFamily="34" charset="0"/>
                  <a:cs typeface="Pretendard Black" pitchFamily="34" charset="0"/>
                </a:rPr>
                <a:t>시스템 순서도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9" name="그래픽 38" descr="화살표 원 윤곽선">
              <a:extLst>
                <a:ext uri="{FF2B5EF4-FFF2-40B4-BE49-F238E27FC236}">
                  <a16:creationId xmlns:a16="http://schemas.microsoft.com/office/drawing/2014/main" id="{397460F9-1653-A34F-AA2E-2E85B40FD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349914" y="2104717"/>
              <a:ext cx="914400" cy="914400"/>
            </a:xfrm>
            <a:prstGeom prst="rect">
              <a:avLst/>
            </a:prstGeom>
          </p:spPr>
        </p:pic>
        <p:pic>
          <p:nvPicPr>
            <p:cNvPr id="44" name="그래픽 43" descr="프로세서 윤곽선">
              <a:extLst>
                <a:ext uri="{FF2B5EF4-FFF2-40B4-BE49-F238E27FC236}">
                  <a16:creationId xmlns:a16="http://schemas.microsoft.com/office/drawing/2014/main" id="{C42AF5CA-36D0-B847-9CF5-EEE07A2C9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896720" y="2969045"/>
              <a:ext cx="621571" cy="621571"/>
            </a:xfrm>
            <a:prstGeom prst="rect">
              <a:avLst/>
            </a:prstGeom>
          </p:spPr>
        </p:pic>
        <p:pic>
          <p:nvPicPr>
            <p:cNvPr id="49" name="그래픽 48" descr="스마트폰 윤곽선">
              <a:extLst>
                <a:ext uri="{FF2B5EF4-FFF2-40B4-BE49-F238E27FC236}">
                  <a16:creationId xmlns:a16="http://schemas.microsoft.com/office/drawing/2014/main" id="{A5A3CCD3-AFB9-824B-B305-99053FD03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607897" y="2679512"/>
              <a:ext cx="1184928" cy="1184928"/>
            </a:xfrm>
            <a:prstGeom prst="rect">
              <a:avLst/>
            </a:prstGeom>
          </p:spPr>
        </p:pic>
        <p:pic>
          <p:nvPicPr>
            <p:cNvPr id="56" name="그래픽 55" descr="인터넷 윤곽선">
              <a:extLst>
                <a:ext uri="{FF2B5EF4-FFF2-40B4-BE49-F238E27FC236}">
                  <a16:creationId xmlns:a16="http://schemas.microsoft.com/office/drawing/2014/main" id="{438818F2-25F2-7347-96DE-FB97BDA3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766474" y="2670230"/>
              <a:ext cx="1219200" cy="12192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10570D3-C3A5-DB26-2585-4AE6AC8FDA22}"/>
              </a:ext>
            </a:extLst>
          </p:cNvPr>
          <p:cNvGrpSpPr/>
          <p:nvPr/>
        </p:nvGrpSpPr>
        <p:grpSpPr>
          <a:xfrm>
            <a:off x="11672724" y="6388032"/>
            <a:ext cx="6485714" cy="2373477"/>
            <a:chOff x="8085404" y="6555846"/>
            <a:chExt cx="6485714" cy="2373477"/>
          </a:xfrm>
        </p:grpSpPr>
        <p:pic>
          <p:nvPicPr>
            <p:cNvPr id="13" name="그래픽 12" descr="사용자 윤곽선">
              <a:extLst>
                <a:ext uri="{FF2B5EF4-FFF2-40B4-BE49-F238E27FC236}">
                  <a16:creationId xmlns:a16="http://schemas.microsoft.com/office/drawing/2014/main" id="{59F3B73B-3466-2647-BC3E-663BBB48D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54090" y="6555846"/>
              <a:ext cx="1617367" cy="1617367"/>
            </a:xfrm>
            <a:prstGeom prst="rect">
              <a:avLst/>
            </a:prstGeom>
          </p:spPr>
        </p:pic>
        <p:sp>
          <p:nvSpPr>
            <p:cNvPr id="95" name="Object 16">
              <a:extLst>
                <a:ext uri="{FF2B5EF4-FFF2-40B4-BE49-F238E27FC236}">
                  <a16:creationId xmlns:a16="http://schemas.microsoft.com/office/drawing/2014/main" id="{A16674B9-9860-8F4E-AD57-170B9DAD2589}"/>
                </a:ext>
              </a:extLst>
            </p:cNvPr>
            <p:cNvSpPr txBox="1"/>
            <p:nvPr/>
          </p:nvSpPr>
          <p:spPr>
            <a:xfrm>
              <a:off x="8085404" y="8421492"/>
              <a:ext cx="6485714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Black" pitchFamily="34" charset="0"/>
                </a:rPr>
                <a:t>팀원 역할</a:t>
              </a:r>
              <a:endParaRPr lang="en-US" altLang="ko-KR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Black" pitchFamily="34" charset="0"/>
              </a:endParaRPr>
            </a:p>
          </p:txBody>
        </p:sp>
      </p:grpSp>
      <p:pic>
        <p:nvPicPr>
          <p:cNvPr id="34" name="Object 5">
            <a:extLst>
              <a:ext uri="{FF2B5EF4-FFF2-40B4-BE49-F238E27FC236}">
                <a16:creationId xmlns:a16="http://schemas.microsoft.com/office/drawing/2014/main" id="{17706B65-31C0-A3E2-4E42-B45C78A9C70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524961" y="5622254"/>
            <a:ext cx="7528571" cy="11428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B332AAB2-6136-8611-240A-783B38DAAD22}"/>
              </a:ext>
            </a:extLst>
          </p:cNvPr>
          <p:cNvGrpSpPr/>
          <p:nvPr/>
        </p:nvGrpSpPr>
        <p:grpSpPr>
          <a:xfrm>
            <a:off x="6056289" y="6125350"/>
            <a:ext cx="6485714" cy="3282863"/>
            <a:chOff x="-791626" y="6098646"/>
            <a:chExt cx="6485714" cy="3282863"/>
          </a:xfrm>
        </p:grpSpPr>
        <p:pic>
          <p:nvPicPr>
            <p:cNvPr id="47" name="그래픽 46" descr="CMD 터미널 윤곽선">
              <a:extLst>
                <a:ext uri="{FF2B5EF4-FFF2-40B4-BE49-F238E27FC236}">
                  <a16:creationId xmlns:a16="http://schemas.microsoft.com/office/drawing/2014/main" id="{4FEBE0AC-4A88-574E-813C-A73AF1E80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428104" y="6335997"/>
              <a:ext cx="1809471" cy="1809471"/>
            </a:xfrm>
            <a:prstGeom prst="rect">
              <a:avLst/>
            </a:prstGeom>
          </p:spPr>
        </p:pic>
        <p:sp>
          <p:nvSpPr>
            <p:cNvPr id="51" name="Object 16">
              <a:extLst>
                <a:ext uri="{FF2B5EF4-FFF2-40B4-BE49-F238E27FC236}">
                  <a16:creationId xmlns:a16="http://schemas.microsoft.com/office/drawing/2014/main" id="{1639759A-8D9A-69C8-3662-ECAF181A9851}"/>
                </a:ext>
              </a:extLst>
            </p:cNvPr>
            <p:cNvSpPr txBox="1"/>
            <p:nvPr/>
          </p:nvSpPr>
          <p:spPr>
            <a:xfrm>
              <a:off x="-791626" y="8355308"/>
              <a:ext cx="6485714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Black" pitchFamily="34" charset="0"/>
                </a:rPr>
                <a:t>주요 기능</a:t>
              </a:r>
              <a:endParaRPr lang="en-US" altLang="ko-KR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Black" pitchFamily="34" charset="0"/>
              </a:endParaRPr>
            </a:p>
          </p:txBody>
        </p:sp>
        <p:sp>
          <p:nvSpPr>
            <p:cNvPr id="52" name="Object 17">
              <a:extLst>
                <a:ext uri="{FF2B5EF4-FFF2-40B4-BE49-F238E27FC236}">
                  <a16:creationId xmlns:a16="http://schemas.microsoft.com/office/drawing/2014/main" id="{90B15DAB-5BAF-F5C7-F912-B12828F77ABF}"/>
                </a:ext>
              </a:extLst>
            </p:cNvPr>
            <p:cNvSpPr txBox="1"/>
            <p:nvPr/>
          </p:nvSpPr>
          <p:spPr>
            <a:xfrm>
              <a:off x="522936" y="9012177"/>
              <a:ext cx="37428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 Medium" pitchFamily="34" charset="0"/>
                </a:rPr>
                <a:t>개선 사항 및 계획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54" name="그래픽 53" descr="프레젠테이션 조직도 윤곽선">
              <a:extLst>
                <a:ext uri="{FF2B5EF4-FFF2-40B4-BE49-F238E27FC236}">
                  <a16:creationId xmlns:a16="http://schemas.microsoft.com/office/drawing/2014/main" id="{79DEFB40-4CA9-DA21-72F8-E4737BEA5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03842" y="609864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6190" y="684907"/>
            <a:ext cx="77709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01. </a:t>
            </a:r>
            <a:r>
              <a:rPr lang="ko-KR" altLang="en-US" sz="3200" b="1" kern="0" spc="-100" dirty="0">
                <a:solidFill>
                  <a:srgbClr val="000000"/>
                </a:solidFill>
                <a:ea typeface="+mn-lt"/>
                <a:cs typeface="+mn-lt"/>
              </a:rPr>
              <a:t>프로젝트 배경</a:t>
            </a:r>
            <a:endParaRPr lang="ko-KR" altLang="en-US" sz="3200" b="1" kern="0" spc="-100" dirty="0">
              <a:cs typeface="Calibri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40749" y="12658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91A20080-9D70-D340-B195-3C4D2CD40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15">
            <a:extLst>
              <a:ext uri="{FF2B5EF4-FFF2-40B4-BE49-F238E27FC236}">
                <a16:creationId xmlns:a16="http://schemas.microsoft.com/office/drawing/2014/main" id="{DEEF3589-03CD-40DA-8D35-54B193E27467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i="1" dirty="0">
                <a:solidFill>
                  <a:srgbClr val="000000"/>
                </a:solidFill>
                <a:ea typeface="+mn-lt"/>
                <a:cs typeface="+mn-lt"/>
              </a:rPr>
              <a:t>작품의 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필요성 </a:t>
            </a:r>
            <a:r>
              <a:rPr lang="ko-KR" i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i="1" dirty="0">
                <a:solidFill>
                  <a:srgbClr val="000000"/>
                </a:solidFill>
                <a:ea typeface="+mn-lt"/>
                <a:cs typeface="+mn-lt"/>
              </a:rPr>
              <a:t>&amp;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 목적</a:t>
            </a:r>
            <a:endParaRPr lang="en-US" altLang="ko-KR" dirty="0">
              <a:ea typeface="+mn-lt"/>
              <a:cs typeface="+mn-lt"/>
            </a:endParaRPr>
          </a:p>
        </p:txBody>
      </p:sp>
      <p:pic>
        <p:nvPicPr>
          <p:cNvPr id="1188" name="그래픽 1188" descr="아이디어 윤곽선">
            <a:extLst>
              <a:ext uri="{FF2B5EF4-FFF2-40B4-BE49-F238E27FC236}">
                <a16:creationId xmlns:a16="http://schemas.microsoft.com/office/drawing/2014/main" id="{C66CBAC3-8F9B-48F3-BE47-423C4B885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6049" y="2014888"/>
            <a:ext cx="2754578" cy="2762766"/>
          </a:xfrm>
          <a:prstGeom prst="rect">
            <a:avLst/>
          </a:prstGeom>
        </p:spPr>
      </p:pic>
      <p:sp>
        <p:nvSpPr>
          <p:cNvPr id="1197" name="화살표: 오른쪽 1196">
            <a:extLst>
              <a:ext uri="{FF2B5EF4-FFF2-40B4-BE49-F238E27FC236}">
                <a16:creationId xmlns:a16="http://schemas.microsoft.com/office/drawing/2014/main" id="{183464C4-7C49-4D3E-8C47-F486F2F77C3A}"/>
              </a:ext>
            </a:extLst>
          </p:cNvPr>
          <p:cNvSpPr/>
          <p:nvPr/>
        </p:nvSpPr>
        <p:spPr>
          <a:xfrm>
            <a:off x="11585320" y="2917906"/>
            <a:ext cx="1323581" cy="956733"/>
          </a:xfrm>
          <a:prstGeom prst="rightArrow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화살표: 오른쪽 1196">
            <a:extLst>
              <a:ext uri="{FF2B5EF4-FFF2-40B4-BE49-F238E27FC236}">
                <a16:creationId xmlns:a16="http://schemas.microsoft.com/office/drawing/2014/main" id="{799B48CE-B3DF-6F6D-752E-6CF8E1EB31DD}"/>
              </a:ext>
            </a:extLst>
          </p:cNvPr>
          <p:cNvSpPr/>
          <p:nvPr/>
        </p:nvSpPr>
        <p:spPr>
          <a:xfrm>
            <a:off x="5185824" y="3017883"/>
            <a:ext cx="1323581" cy="956733"/>
          </a:xfrm>
          <a:prstGeom prst="rightArrow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A808CF-3AE5-309E-B096-4A4F720F88FE}"/>
              </a:ext>
            </a:extLst>
          </p:cNvPr>
          <p:cNvGrpSpPr/>
          <p:nvPr/>
        </p:nvGrpSpPr>
        <p:grpSpPr>
          <a:xfrm>
            <a:off x="7388008" y="1793847"/>
            <a:ext cx="2944785" cy="3349653"/>
            <a:chOff x="7388008" y="1793847"/>
            <a:chExt cx="2944785" cy="3349653"/>
          </a:xfrm>
        </p:grpSpPr>
        <p:pic>
          <p:nvPicPr>
            <p:cNvPr id="1189" name="그래픽 1189" descr="블록체인 윤곽선">
              <a:extLst>
                <a:ext uri="{FF2B5EF4-FFF2-40B4-BE49-F238E27FC236}">
                  <a16:creationId xmlns:a16="http://schemas.microsoft.com/office/drawing/2014/main" id="{9459740B-7035-4538-845D-0E3BC4E5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88008" y="2180781"/>
              <a:ext cx="2944785" cy="29627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527DBC-411F-1E07-203D-0C9EDB60027E}"/>
                </a:ext>
              </a:extLst>
            </p:cNvPr>
            <p:cNvSpPr txBox="1"/>
            <p:nvPr/>
          </p:nvSpPr>
          <p:spPr>
            <a:xfrm>
              <a:off x="7926121" y="1793847"/>
              <a:ext cx="1948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Block Chain</a:t>
              </a:r>
              <a:endParaRPr kumimoji="1" lang="ko-Kore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7" name="그래픽 6" descr="전구 및 기어  윤곽선">
            <a:extLst>
              <a:ext uri="{FF2B5EF4-FFF2-40B4-BE49-F238E27FC236}">
                <a16:creationId xmlns:a16="http://schemas.microsoft.com/office/drawing/2014/main" id="{C24FA98A-901A-2D78-B2BC-161C26B421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03449" y="2334576"/>
            <a:ext cx="1311358" cy="13429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D99E8F-9128-CC88-B5CA-A9EBC34A13D5}"/>
              </a:ext>
            </a:extLst>
          </p:cNvPr>
          <p:cNvGrpSpPr/>
          <p:nvPr/>
        </p:nvGrpSpPr>
        <p:grpSpPr>
          <a:xfrm>
            <a:off x="1015114" y="1751656"/>
            <a:ext cx="3637928" cy="3612983"/>
            <a:chOff x="-61535" y="5394212"/>
            <a:chExt cx="4572000" cy="4572000"/>
          </a:xfrm>
        </p:grpSpPr>
        <p:pic>
          <p:nvPicPr>
            <p:cNvPr id="14" name="그래픽 13" descr="사원증 윤곽선">
              <a:extLst>
                <a:ext uri="{FF2B5EF4-FFF2-40B4-BE49-F238E27FC236}">
                  <a16:creationId xmlns:a16="http://schemas.microsoft.com/office/drawing/2014/main" id="{F6211F2E-B292-C719-FDAA-D0157BA1C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12588" y="6968335"/>
              <a:ext cx="1423753" cy="1423753"/>
            </a:xfrm>
            <a:prstGeom prst="rect">
              <a:avLst/>
            </a:prstGeom>
          </p:spPr>
        </p:pic>
        <p:pic>
          <p:nvPicPr>
            <p:cNvPr id="9" name="그래픽 8" descr="스마트폰 윤곽선">
              <a:extLst>
                <a:ext uri="{FF2B5EF4-FFF2-40B4-BE49-F238E27FC236}">
                  <a16:creationId xmlns:a16="http://schemas.microsoft.com/office/drawing/2014/main" id="{72950E1E-4AD0-9C0D-E832-2020164E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61535" y="5394212"/>
              <a:ext cx="4572000" cy="45720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946BB8F-A407-3AE9-EF38-E93274A3F19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97" y="5302020"/>
            <a:ext cx="4166428" cy="49849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A9BF29D-0D48-99FB-FA44-A83423F2263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908" y="5302019"/>
            <a:ext cx="4166429" cy="49849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AB117A-BF8D-6763-AC62-51D258431FE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720" y="5302018"/>
            <a:ext cx="4166429" cy="49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1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6190" y="684908"/>
            <a:ext cx="78571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02. </a:t>
            </a:r>
            <a:r>
              <a:rPr lang="en-US" sz="3200" b="1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아이디어</a:t>
            </a:r>
            <a:r>
              <a:rPr 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3200" b="1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소개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723816" y="12658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27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24A35D9E-5406-7946-BBD1-C8C68F179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래픽 26" descr="지문 단색으로 채워진">
            <a:extLst>
              <a:ext uri="{FF2B5EF4-FFF2-40B4-BE49-F238E27FC236}">
                <a16:creationId xmlns:a16="http://schemas.microsoft.com/office/drawing/2014/main" id="{97EA9DE7-EC29-4A50-A849-F0FA36AA8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1162" y="3730711"/>
            <a:ext cx="3338005" cy="3338005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F273BFD-12C7-F946-8E0C-705A3D13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208" y="3222553"/>
            <a:ext cx="6568645" cy="19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196">
            <a:extLst>
              <a:ext uri="{FF2B5EF4-FFF2-40B4-BE49-F238E27FC236}">
                <a16:creationId xmlns:a16="http://schemas.microsoft.com/office/drawing/2014/main" id="{62456932-F58B-E444-A0A2-9AD9688A942B}"/>
              </a:ext>
            </a:extLst>
          </p:cNvPr>
          <p:cNvSpPr/>
          <p:nvPr/>
        </p:nvSpPr>
        <p:spPr>
          <a:xfrm>
            <a:off x="4472837" y="4890330"/>
            <a:ext cx="1587450" cy="956733"/>
          </a:xfrm>
          <a:prstGeom prst="rightArrow">
            <a:avLst/>
          </a:prstGeom>
          <a:noFill/>
          <a:ln w="793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A477391-150F-399B-C9BB-1D8147B7CB3B}"/>
              </a:ext>
            </a:extLst>
          </p:cNvPr>
          <p:cNvGrpSpPr/>
          <p:nvPr/>
        </p:nvGrpSpPr>
        <p:grpSpPr>
          <a:xfrm>
            <a:off x="14058720" y="5368697"/>
            <a:ext cx="2627620" cy="2582666"/>
            <a:chOff x="11368041" y="5818823"/>
            <a:chExt cx="3864980" cy="3701596"/>
          </a:xfrm>
        </p:grpSpPr>
        <p:pic>
          <p:nvPicPr>
            <p:cNvPr id="9" name="그래픽 9" descr="사원증 단색으로 채워진">
              <a:extLst>
                <a:ext uri="{FF2B5EF4-FFF2-40B4-BE49-F238E27FC236}">
                  <a16:creationId xmlns:a16="http://schemas.microsoft.com/office/drawing/2014/main" id="{375A2785-CB4F-44C9-AE03-19863884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983034" y="5831812"/>
              <a:ext cx="343438" cy="343438"/>
            </a:xfrm>
            <a:prstGeom prst="rect">
              <a:avLst/>
            </a:prstGeom>
          </p:spPr>
        </p:pic>
        <p:pic>
          <p:nvPicPr>
            <p:cNvPr id="12" name="그래픽 11" descr="지구본 - 아시아 단색으로 채워진">
              <a:extLst>
                <a:ext uri="{FF2B5EF4-FFF2-40B4-BE49-F238E27FC236}">
                  <a16:creationId xmlns:a16="http://schemas.microsoft.com/office/drawing/2014/main" id="{1497CCEF-8B6D-9147-9DF2-CFE4BC27C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31425" y="5818823"/>
              <a:ext cx="3701596" cy="3701596"/>
            </a:xfrm>
            <a:prstGeom prst="rect">
              <a:avLst/>
            </a:prstGeom>
          </p:spPr>
        </p:pic>
        <p:pic>
          <p:nvPicPr>
            <p:cNvPr id="14" name="그래픽 9" descr="사원증 단색으로 채워진">
              <a:extLst>
                <a:ext uri="{FF2B5EF4-FFF2-40B4-BE49-F238E27FC236}">
                  <a16:creationId xmlns:a16="http://schemas.microsoft.com/office/drawing/2014/main" id="{50406DAB-A124-A95F-B869-E29AAF456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038554" y="6116998"/>
              <a:ext cx="343438" cy="343438"/>
            </a:xfrm>
            <a:prstGeom prst="rect">
              <a:avLst/>
            </a:prstGeom>
          </p:spPr>
        </p:pic>
        <p:pic>
          <p:nvPicPr>
            <p:cNvPr id="15" name="그래픽 9" descr="사원증 단색으로 채워진">
              <a:extLst>
                <a:ext uri="{FF2B5EF4-FFF2-40B4-BE49-F238E27FC236}">
                  <a16:creationId xmlns:a16="http://schemas.microsoft.com/office/drawing/2014/main" id="{3333BC4C-89F8-3BF2-EDA0-B5FC53AC4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773717" y="6846480"/>
              <a:ext cx="343438" cy="343438"/>
            </a:xfrm>
            <a:prstGeom prst="rect">
              <a:avLst/>
            </a:prstGeom>
          </p:spPr>
        </p:pic>
        <p:pic>
          <p:nvPicPr>
            <p:cNvPr id="16" name="그래픽 9" descr="사원증 단색으로 채워진">
              <a:extLst>
                <a:ext uri="{FF2B5EF4-FFF2-40B4-BE49-F238E27FC236}">
                  <a16:creationId xmlns:a16="http://schemas.microsoft.com/office/drawing/2014/main" id="{FB6A91A6-81A2-0262-C74B-705388511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176315" y="6099150"/>
              <a:ext cx="343438" cy="343438"/>
            </a:xfrm>
            <a:prstGeom prst="rect">
              <a:avLst/>
            </a:prstGeom>
          </p:spPr>
        </p:pic>
        <p:pic>
          <p:nvPicPr>
            <p:cNvPr id="17" name="그래픽 9" descr="사원증 단색으로 채워진">
              <a:extLst>
                <a:ext uri="{FF2B5EF4-FFF2-40B4-BE49-F238E27FC236}">
                  <a16:creationId xmlns:a16="http://schemas.microsoft.com/office/drawing/2014/main" id="{E908D5BC-EC55-F3B4-A584-CCD4843E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889583" y="7845022"/>
              <a:ext cx="343438" cy="343438"/>
            </a:xfrm>
            <a:prstGeom prst="rect">
              <a:avLst/>
            </a:prstGeom>
          </p:spPr>
        </p:pic>
        <p:pic>
          <p:nvPicPr>
            <p:cNvPr id="18" name="그래픽 9" descr="사원증 단색으로 채워진">
              <a:extLst>
                <a:ext uri="{FF2B5EF4-FFF2-40B4-BE49-F238E27FC236}">
                  <a16:creationId xmlns:a16="http://schemas.microsoft.com/office/drawing/2014/main" id="{3BCCC328-1D19-F3EF-9B26-52B8C51F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27253" y="9176981"/>
              <a:ext cx="343438" cy="343438"/>
            </a:xfrm>
            <a:prstGeom prst="rect">
              <a:avLst/>
            </a:prstGeom>
          </p:spPr>
        </p:pic>
        <p:pic>
          <p:nvPicPr>
            <p:cNvPr id="19" name="그래픽 9" descr="사원증 단색으로 채워진">
              <a:extLst>
                <a:ext uri="{FF2B5EF4-FFF2-40B4-BE49-F238E27FC236}">
                  <a16:creationId xmlns:a16="http://schemas.microsoft.com/office/drawing/2014/main" id="{8F1486B4-BBD6-3AAB-536D-4B76C2AB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07495" y="8660089"/>
              <a:ext cx="343438" cy="343438"/>
            </a:xfrm>
            <a:prstGeom prst="rect">
              <a:avLst/>
            </a:prstGeom>
          </p:spPr>
        </p:pic>
        <p:pic>
          <p:nvPicPr>
            <p:cNvPr id="20" name="그래픽 9" descr="사원증 단색으로 채워진">
              <a:extLst>
                <a:ext uri="{FF2B5EF4-FFF2-40B4-BE49-F238E27FC236}">
                  <a16:creationId xmlns:a16="http://schemas.microsoft.com/office/drawing/2014/main" id="{8F1F34DD-8E89-AF58-56E9-1154B1C27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137869" y="7513717"/>
              <a:ext cx="343438" cy="343438"/>
            </a:xfrm>
            <a:prstGeom prst="rect">
              <a:avLst/>
            </a:prstGeom>
          </p:spPr>
        </p:pic>
        <p:pic>
          <p:nvPicPr>
            <p:cNvPr id="21" name="그래픽 9" descr="사원증 단색으로 채워진">
              <a:extLst>
                <a:ext uri="{FF2B5EF4-FFF2-40B4-BE49-F238E27FC236}">
                  <a16:creationId xmlns:a16="http://schemas.microsoft.com/office/drawing/2014/main" id="{F266A039-6F96-F9FF-F508-03EB276B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817382" y="8130208"/>
              <a:ext cx="343438" cy="343438"/>
            </a:xfrm>
            <a:prstGeom prst="rect">
              <a:avLst/>
            </a:prstGeom>
          </p:spPr>
        </p:pic>
        <p:pic>
          <p:nvPicPr>
            <p:cNvPr id="22" name="그래픽 9" descr="사원증 단색으로 채워진">
              <a:extLst>
                <a:ext uri="{FF2B5EF4-FFF2-40B4-BE49-F238E27FC236}">
                  <a16:creationId xmlns:a16="http://schemas.microsoft.com/office/drawing/2014/main" id="{E2BC0389-77E0-21C6-AF7F-C225DF12F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398924" y="6280140"/>
              <a:ext cx="343438" cy="343438"/>
            </a:xfrm>
            <a:prstGeom prst="rect">
              <a:avLst/>
            </a:prstGeom>
          </p:spPr>
        </p:pic>
        <p:pic>
          <p:nvPicPr>
            <p:cNvPr id="23" name="그래픽 9" descr="사원증 단색으로 채워진">
              <a:extLst>
                <a:ext uri="{FF2B5EF4-FFF2-40B4-BE49-F238E27FC236}">
                  <a16:creationId xmlns:a16="http://schemas.microsoft.com/office/drawing/2014/main" id="{3786B1E1-AA55-4C4D-AEDB-616B3B82D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581901" y="8918563"/>
              <a:ext cx="343438" cy="343438"/>
            </a:xfrm>
            <a:prstGeom prst="rect">
              <a:avLst/>
            </a:prstGeom>
          </p:spPr>
        </p:pic>
        <p:pic>
          <p:nvPicPr>
            <p:cNvPr id="24" name="그래픽 9" descr="사원증 단색으로 채워진">
              <a:extLst>
                <a:ext uri="{FF2B5EF4-FFF2-40B4-BE49-F238E27FC236}">
                  <a16:creationId xmlns:a16="http://schemas.microsoft.com/office/drawing/2014/main" id="{BA68A84B-4786-C006-4D81-13E69F48F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40413" y="8450772"/>
              <a:ext cx="343438" cy="343438"/>
            </a:xfrm>
            <a:prstGeom prst="rect">
              <a:avLst/>
            </a:prstGeom>
          </p:spPr>
        </p:pic>
        <p:pic>
          <p:nvPicPr>
            <p:cNvPr id="25" name="그래픽 9" descr="사원증 단색으로 채워진">
              <a:extLst>
                <a:ext uri="{FF2B5EF4-FFF2-40B4-BE49-F238E27FC236}">
                  <a16:creationId xmlns:a16="http://schemas.microsoft.com/office/drawing/2014/main" id="{5CC7DFF9-E6F2-0AF9-38F0-C376E0AB0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368041" y="7708650"/>
              <a:ext cx="343438" cy="343438"/>
            </a:xfrm>
            <a:prstGeom prst="rect">
              <a:avLst/>
            </a:prstGeom>
          </p:spPr>
        </p:pic>
        <p:pic>
          <p:nvPicPr>
            <p:cNvPr id="26" name="그래픽 9" descr="사원증 단색으로 채워진">
              <a:extLst>
                <a:ext uri="{FF2B5EF4-FFF2-40B4-BE49-F238E27FC236}">
                  <a16:creationId xmlns:a16="http://schemas.microsoft.com/office/drawing/2014/main" id="{BEAA974F-5726-58F9-9556-9D01D3AB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65901" y="6774197"/>
              <a:ext cx="343438" cy="34343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8CDF46-89A2-9FAE-EE54-978831D9FB5D}"/>
              </a:ext>
            </a:extLst>
          </p:cNvPr>
          <p:cNvGrpSpPr/>
          <p:nvPr/>
        </p:nvGrpSpPr>
        <p:grpSpPr>
          <a:xfrm>
            <a:off x="740871" y="3758755"/>
            <a:ext cx="4168678" cy="3973947"/>
            <a:chOff x="1124587" y="4838425"/>
            <a:chExt cx="4589893" cy="4558420"/>
          </a:xfrm>
        </p:grpSpPr>
        <p:pic>
          <p:nvPicPr>
            <p:cNvPr id="3" name="그래픽 2" descr="카메라 윤곽선">
              <a:extLst>
                <a:ext uri="{FF2B5EF4-FFF2-40B4-BE49-F238E27FC236}">
                  <a16:creationId xmlns:a16="http://schemas.microsoft.com/office/drawing/2014/main" id="{24532F8F-1827-2010-260E-535C0C162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7163" y="6441886"/>
              <a:ext cx="1464742" cy="1464742"/>
            </a:xfrm>
            <a:prstGeom prst="rect">
              <a:avLst/>
            </a:prstGeom>
          </p:spPr>
        </p:pic>
        <p:pic>
          <p:nvPicPr>
            <p:cNvPr id="33" name="그래픽 32" descr="스마트폰 윤곽선">
              <a:extLst>
                <a:ext uri="{FF2B5EF4-FFF2-40B4-BE49-F238E27FC236}">
                  <a16:creationId xmlns:a16="http://schemas.microsoft.com/office/drawing/2014/main" id="{BC4A3285-2CF2-27BB-8BCB-0B056464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24587" y="4838425"/>
              <a:ext cx="4589893" cy="4558420"/>
            </a:xfrm>
            <a:prstGeom prst="rect">
              <a:avLst/>
            </a:prstGeom>
          </p:spPr>
        </p:pic>
      </p:grpSp>
      <p:sp>
        <p:nvSpPr>
          <p:cNvPr id="34" name="화살표: 오른쪽 1196">
            <a:extLst>
              <a:ext uri="{FF2B5EF4-FFF2-40B4-BE49-F238E27FC236}">
                <a16:creationId xmlns:a16="http://schemas.microsoft.com/office/drawing/2014/main" id="{BD885CEB-B251-4510-2183-D61D11CA6327}"/>
              </a:ext>
            </a:extLst>
          </p:cNvPr>
          <p:cNvSpPr/>
          <p:nvPr/>
        </p:nvSpPr>
        <p:spPr>
          <a:xfrm>
            <a:off x="10414191" y="4899393"/>
            <a:ext cx="1587450" cy="956733"/>
          </a:xfrm>
          <a:prstGeom prst="rightArrow">
            <a:avLst/>
          </a:prstGeom>
          <a:noFill/>
          <a:ln w="793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3B34F11-B59C-D047-9804-C76CE5B14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05195"/>
              </p:ext>
            </p:extLst>
          </p:nvPr>
        </p:nvGraphicFramePr>
        <p:xfrm>
          <a:off x="723754" y="2011492"/>
          <a:ext cx="13230785" cy="7487544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3709098">
                  <a:extLst>
                    <a:ext uri="{9D8B030D-6E8A-4147-A177-3AD203B41FA5}">
                      <a16:colId xmlns:a16="http://schemas.microsoft.com/office/drawing/2014/main" val="1717264231"/>
                    </a:ext>
                  </a:extLst>
                </a:gridCol>
                <a:gridCol w="9521687">
                  <a:extLst>
                    <a:ext uri="{9D8B030D-6E8A-4147-A177-3AD203B41FA5}">
                      <a16:colId xmlns:a16="http://schemas.microsoft.com/office/drawing/2014/main" val="117573937"/>
                    </a:ext>
                  </a:extLst>
                </a:gridCol>
              </a:tblGrid>
              <a:tr h="24958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err="1">
                          <a:solidFill>
                            <a:schemeClr val="bg1"/>
                          </a:solidFill>
                        </a:rPr>
                        <a:t>하이퍼레저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</a:rPr>
                        <a:t> 네트워크 구축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cs typeface="Calibri"/>
                      </a:endParaRPr>
                    </a:p>
                    <a:p>
                      <a:pPr algn="ctr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cs typeface="Calibri"/>
                        </a:rPr>
                        <a:t>  노드 </a:t>
                      </a:r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cs typeface="Calibri"/>
                        </a:rPr>
                        <a:t>&amp;</a:t>
                      </a:r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cs typeface="Calibri"/>
                        </a:rPr>
                        <a:t> 체인코드 배포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38703"/>
                  </a:ext>
                </a:extLst>
              </a:tr>
              <a:tr h="24958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cs typeface="Calibri"/>
                        </a:rPr>
                        <a:t>웹 애플리케이션</a:t>
                      </a:r>
                      <a:endParaRPr lang="ko-Kore-KR" alt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61502"/>
                  </a:ext>
                </a:extLst>
              </a:tr>
              <a:tr h="24958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cs typeface="Calibri"/>
                        </a:rPr>
                        <a:t>지문 인식 및 비교</a:t>
                      </a:r>
                      <a:endParaRPr lang="ko-Kore-KR" alt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837095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676190" y="684908"/>
            <a:ext cx="78571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03. </a:t>
            </a:r>
            <a:r>
              <a:rPr lang="en-US" sz="3200" b="1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구성</a:t>
            </a:r>
            <a:r>
              <a:rPr 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3200" b="1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요소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47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AE28DE9-41EE-A249-9266-A1D964EF0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EEBBD85-D94F-3C48-9400-9761B1B2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5291" y="2307066"/>
            <a:ext cx="1717807" cy="171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8F029A61-2E62-3B49-8D78-AFDF900C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466" y="4947141"/>
            <a:ext cx="1688856" cy="16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docker logo">
            <a:extLst>
              <a:ext uri="{FF2B5EF4-FFF2-40B4-BE49-F238E27FC236}">
                <a16:creationId xmlns:a16="http://schemas.microsoft.com/office/drawing/2014/main" id="{CB189276-7743-E141-A3C9-9BD36CA0D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80" y="1958011"/>
            <a:ext cx="2525148" cy="225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WS란? 클라우드와 AWS의 기본 개념 알아보기">
            <a:extLst>
              <a:ext uri="{FF2B5EF4-FFF2-40B4-BE49-F238E27FC236}">
                <a16:creationId xmlns:a16="http://schemas.microsoft.com/office/drawing/2014/main" id="{A9D57B51-4937-50AA-0ADC-089FE0AF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0208" y="3234199"/>
            <a:ext cx="4133124" cy="255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15">
            <a:extLst>
              <a:ext uri="{FF2B5EF4-FFF2-40B4-BE49-F238E27FC236}">
                <a16:creationId xmlns:a16="http://schemas.microsoft.com/office/drawing/2014/main" id="{2B9E4E95-E6A9-2064-EB60-E24C47A33A03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사용 기술 </a:t>
            </a:r>
            <a:r>
              <a:rPr lang="ko-KR" i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i="1" dirty="0">
                <a:solidFill>
                  <a:srgbClr val="000000"/>
                </a:solidFill>
                <a:ea typeface="+mn-lt"/>
                <a:cs typeface="+mn-lt"/>
              </a:rPr>
              <a:t>&amp;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 내용</a:t>
            </a:r>
            <a:endParaRPr lang="en-US" altLang="ko-KR" dirty="0">
              <a:ea typeface="+mn-lt"/>
              <a:cs typeface="+mn-lt"/>
            </a:endParaRPr>
          </a:p>
        </p:txBody>
      </p:sp>
      <p:pic>
        <p:nvPicPr>
          <p:cNvPr id="6" name="Picture 2" descr="하이퍼레저 패브릭이란? -입문">
            <a:extLst>
              <a:ext uri="{FF2B5EF4-FFF2-40B4-BE49-F238E27FC236}">
                <a16:creationId xmlns:a16="http://schemas.microsoft.com/office/drawing/2014/main" id="{D7672A8F-990C-CC3F-AAD1-04648EB2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788" y="2748740"/>
            <a:ext cx="3495305" cy="97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2C1B7F8-9E92-E287-61CD-7BE9365413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10" y="6840018"/>
            <a:ext cx="2735908" cy="2735908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754B2D5-2E38-E5DC-0D35-AF9E1F83D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05" y="7824840"/>
            <a:ext cx="3042006" cy="9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5498908-C50B-8BBB-DE10-3B6DFEE27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56" y="4894847"/>
            <a:ext cx="2794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act Native] 2. AppLoading">
            <a:extLst>
              <a:ext uri="{FF2B5EF4-FFF2-40B4-BE49-F238E27FC236}">
                <a16:creationId xmlns:a16="http://schemas.microsoft.com/office/drawing/2014/main" id="{15DE7CF3-1096-9975-B49B-6D7742E4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756" y="4793040"/>
            <a:ext cx="1722689" cy="199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04. </a:t>
            </a:r>
            <a:r>
              <a:rPr lang="en-US" sz="3200" b="1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시스템</a:t>
            </a:r>
            <a:r>
              <a:rPr 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 </a:t>
            </a:r>
            <a:r>
              <a:rPr lang="en-US" sz="3200" b="1" kern="0" spc="-100" dirty="0" err="1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순서도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9">
            <a:extLst>
              <a:ext uri="{FF2B5EF4-FFF2-40B4-BE49-F238E27FC236}">
                <a16:creationId xmlns:a16="http://schemas.microsoft.com/office/drawing/2014/main" id="{CDD6FD15-2A33-4DF9-94D6-F4E1A59CF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26" y="1971240"/>
            <a:ext cx="15228275" cy="76340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05. 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주요 기능 구현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15">
            <a:extLst>
              <a:ext uri="{FF2B5EF4-FFF2-40B4-BE49-F238E27FC236}">
                <a16:creationId xmlns:a16="http://schemas.microsoft.com/office/drawing/2014/main" id="{BFC1BD2E-E9D1-56A6-8A9E-2D0C4014843E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지문일치 알고리즘</a:t>
            </a:r>
            <a:endParaRPr lang="en-US" altLang="ko-KR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5" name="그림 4" descr="실내, 사람이(가) 표시된 사진&#10;&#10;자동 생성된 설명">
            <a:extLst>
              <a:ext uri="{FF2B5EF4-FFF2-40B4-BE49-F238E27FC236}">
                <a16:creationId xmlns:a16="http://schemas.microsoft.com/office/drawing/2014/main" id="{1BF285F3-553E-79EE-D963-3946A529F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72" y="2345923"/>
            <a:ext cx="4137073" cy="683186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F8F12F-B70C-F1C4-1E00-0003BCEAC194}"/>
              </a:ext>
            </a:extLst>
          </p:cNvPr>
          <p:cNvGrpSpPr/>
          <p:nvPr/>
        </p:nvGrpSpPr>
        <p:grpSpPr>
          <a:xfrm>
            <a:off x="6342491" y="2866357"/>
            <a:ext cx="5061391" cy="5061391"/>
            <a:chOff x="11644534" y="9716220"/>
            <a:chExt cx="5061391" cy="5061391"/>
          </a:xfrm>
        </p:grpSpPr>
        <p:pic>
          <p:nvPicPr>
            <p:cNvPr id="7" name="그림 6" descr="삼엽충, 돌이(가) 표시된 사진&#10;&#10;자동 생성된 설명">
              <a:extLst>
                <a:ext uri="{FF2B5EF4-FFF2-40B4-BE49-F238E27FC236}">
                  <a16:creationId xmlns:a16="http://schemas.microsoft.com/office/drawing/2014/main" id="{678DD6F3-F597-8A6F-40F6-5E0CE53F9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4534" y="9716220"/>
              <a:ext cx="5061391" cy="5061391"/>
            </a:xfrm>
            <a:prstGeom prst="rect">
              <a:avLst/>
            </a:prstGeom>
          </p:spPr>
        </p:pic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F760ABA7-505D-62A9-CE8B-B1CCFD395EE7}"/>
                </a:ext>
              </a:extLst>
            </p:cNvPr>
            <p:cNvSpPr/>
            <p:nvPr/>
          </p:nvSpPr>
          <p:spPr>
            <a:xfrm>
              <a:off x="13284361" y="12003904"/>
              <a:ext cx="2299320" cy="2308319"/>
            </a:xfrm>
            <a:prstGeom prst="frame">
              <a:avLst>
                <a:gd name="adj1" fmla="val 4994"/>
              </a:avLst>
            </a:prstGeom>
            <a:solidFill>
              <a:srgbClr val="FF00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59C6FE-0B37-7788-04FA-58545E8B1526}"/>
              </a:ext>
            </a:extLst>
          </p:cNvPr>
          <p:cNvGrpSpPr/>
          <p:nvPr/>
        </p:nvGrpSpPr>
        <p:grpSpPr>
          <a:xfrm>
            <a:off x="13188181" y="2345923"/>
            <a:ext cx="3468949" cy="7014252"/>
            <a:chOff x="10861519" y="1314887"/>
            <a:chExt cx="3468949" cy="70142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DFB07D-A6D8-460C-F83A-8AD3C711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61519" y="1314887"/>
              <a:ext cx="3468949" cy="7014252"/>
            </a:xfrm>
            <a:prstGeom prst="rect">
              <a:avLst/>
            </a:prstGeom>
          </p:spPr>
        </p:pic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4FD1C4B6-9B4C-6AB2-C162-798DCC408333}"/>
                </a:ext>
              </a:extLst>
            </p:cNvPr>
            <p:cNvSpPr/>
            <p:nvPr/>
          </p:nvSpPr>
          <p:spPr>
            <a:xfrm>
              <a:off x="12456363" y="4858778"/>
              <a:ext cx="612443" cy="569443"/>
            </a:xfrm>
            <a:prstGeom prst="frame">
              <a:avLst>
                <a:gd name="adj1" fmla="val 4994"/>
              </a:avLst>
            </a:pr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05. 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주요 기능 구현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D24C1F8-BB0F-4B93-4014-BE8D8092F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6" y="1709644"/>
            <a:ext cx="8370869" cy="5829713"/>
          </a:xfrm>
          <a:prstGeom prst="rect">
            <a:avLst/>
          </a:prstGeom>
        </p:spPr>
      </p:pic>
      <p:sp>
        <p:nvSpPr>
          <p:cNvPr id="11" name="Object 15">
            <a:extLst>
              <a:ext uri="{FF2B5EF4-FFF2-40B4-BE49-F238E27FC236}">
                <a16:creationId xmlns:a16="http://schemas.microsoft.com/office/drawing/2014/main" id="{B8BE3CB9-B24E-8BD1-DD6E-7F99F89CA15C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지문일치 알고리즘 및 모델</a:t>
            </a:r>
            <a:endParaRPr lang="en-US" altLang="ko-KR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06287F-AC6E-76A3-9072-BE4C24C2F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596066"/>
            <a:ext cx="8467810" cy="667351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3518D6E-76E5-D858-62E3-46674EE24A6F}"/>
              </a:ext>
            </a:extLst>
          </p:cNvPr>
          <p:cNvGrpSpPr/>
          <p:nvPr/>
        </p:nvGrpSpPr>
        <p:grpSpPr>
          <a:xfrm>
            <a:off x="9142857" y="8574375"/>
            <a:ext cx="6114681" cy="1057426"/>
            <a:chOff x="8931348" y="8534735"/>
            <a:chExt cx="6114681" cy="1057426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8EC5D7-6076-88F8-0DEB-F9922728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348" y="8534735"/>
              <a:ext cx="6114681" cy="1057426"/>
            </a:xfrm>
            <a:prstGeom prst="rect">
              <a:avLst/>
            </a:prstGeom>
          </p:spPr>
        </p:pic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B4BA111E-6432-931D-F3F2-9C61762868D5}"/>
                </a:ext>
              </a:extLst>
            </p:cNvPr>
            <p:cNvSpPr/>
            <p:nvPr/>
          </p:nvSpPr>
          <p:spPr>
            <a:xfrm>
              <a:off x="11188548" y="9065042"/>
              <a:ext cx="1260134" cy="362329"/>
            </a:xfrm>
            <a:prstGeom prst="frame">
              <a:avLst>
                <a:gd name="adj1" fmla="val 0"/>
              </a:avLst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16528D-6401-81E3-561E-6A2FDD84F7D9}"/>
              </a:ext>
            </a:extLst>
          </p:cNvPr>
          <p:cNvGrpSpPr/>
          <p:nvPr/>
        </p:nvGrpSpPr>
        <p:grpSpPr>
          <a:xfrm>
            <a:off x="851640" y="8620117"/>
            <a:ext cx="7505551" cy="952816"/>
            <a:chOff x="719768" y="8017208"/>
            <a:chExt cx="5812454" cy="47126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8D7F84-1193-CC30-8C8D-03AD0BECE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39709" r="47470" b="-4336"/>
            <a:stretch/>
          </p:blipFill>
          <p:spPr>
            <a:xfrm>
              <a:off x="719768" y="8017208"/>
              <a:ext cx="5812454" cy="471269"/>
            </a:xfrm>
            <a:prstGeom prst="rect">
              <a:avLst/>
            </a:prstGeom>
          </p:spPr>
        </p:pic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1389D80B-1EB8-FD91-2009-3C011633FD40}"/>
                </a:ext>
              </a:extLst>
            </p:cNvPr>
            <p:cNvSpPr/>
            <p:nvPr/>
          </p:nvSpPr>
          <p:spPr>
            <a:xfrm>
              <a:off x="2289055" y="8208081"/>
              <a:ext cx="867627" cy="250580"/>
            </a:xfrm>
            <a:prstGeom prst="frame">
              <a:avLst>
                <a:gd name="adj1" fmla="val 0"/>
              </a:avLst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16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190" y="684907"/>
            <a:ext cx="69857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05. </a:t>
            </a:r>
            <a:r>
              <a:rPr lang="ko-KR" altLang="en-US" sz="3200" b="1" kern="0" spc="-100" dirty="0">
                <a:solidFill>
                  <a:srgbClr val="000000"/>
                </a:solidFill>
                <a:latin typeface="Pretendard Black" pitchFamily="34" charset="0"/>
                <a:cs typeface="Pretendard Black" pitchFamily="34" charset="0"/>
              </a:rPr>
              <a:t>주요 기능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2" name="Picture 4" descr="hyperledger à°à±à°¸à° à°à°¿à°¤à±à°° à°«à°²à°¿à°¤à°">
            <a:extLst>
              <a:ext uri="{FF2B5EF4-FFF2-40B4-BE49-F238E27FC236}">
                <a16:creationId xmlns:a16="http://schemas.microsoft.com/office/drawing/2014/main" id="{6DD0F77E-EBBB-AF49-B778-441CFB3ED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r="38971" b="44384"/>
          <a:stretch/>
        </p:blipFill>
        <p:spPr bwMode="auto">
          <a:xfrm>
            <a:off x="16729044" y="642044"/>
            <a:ext cx="882766" cy="6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15">
            <a:extLst>
              <a:ext uri="{FF2B5EF4-FFF2-40B4-BE49-F238E27FC236}">
                <a16:creationId xmlns:a16="http://schemas.microsoft.com/office/drawing/2014/main" id="{B8BE3CB9-B24E-8BD1-DD6E-7F99F89CA15C}"/>
              </a:ext>
            </a:extLst>
          </p:cNvPr>
          <p:cNvSpPr txBox="1"/>
          <p:nvPr/>
        </p:nvSpPr>
        <p:spPr>
          <a:xfrm>
            <a:off x="6349262" y="694839"/>
            <a:ext cx="48392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│  </a:t>
            </a:r>
            <a:r>
              <a:rPr lang="en-US" altLang="ko-KR" dirty="0">
                <a:solidFill>
                  <a:srgbClr val="000000"/>
                </a:solidFill>
                <a:latin typeface="Pretendard Medium"/>
                <a:ea typeface="+mn-lt"/>
                <a:cs typeface="+mn-lt"/>
              </a:rPr>
              <a:t>   </a:t>
            </a:r>
            <a:r>
              <a:rPr lang="ko-KR" altLang="en-US" i="1" dirty="0">
                <a:solidFill>
                  <a:srgbClr val="000000"/>
                </a:solidFill>
                <a:ea typeface="+mn-lt"/>
                <a:cs typeface="+mn-lt"/>
              </a:rPr>
              <a:t>지문일치 모델</a:t>
            </a:r>
            <a:endParaRPr lang="en-US" altLang="ko-KR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1B88055-F026-D00F-C01F-1DB73638C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6" y="3268545"/>
            <a:ext cx="8256528" cy="374991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15EA18A-6B50-79E8-7181-E2556E325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57" y="3268545"/>
            <a:ext cx="8253353" cy="46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1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74a2eb0-dd27-4a59-9492-2664ce928ecd" xsi:nil="true"/>
    <lcf76f155ced4ddcb4097134ff3c332f xmlns="33dd6e46-4f1d-483d-ba76-913f8a6f3dd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F4D03279D70764AA147C291A60DAB06" ma:contentTypeVersion="10" ma:contentTypeDescription="새 문서를 만듭니다." ma:contentTypeScope="" ma:versionID="306f9c6a7e4a459d3416550466b58eaa">
  <xsd:schema xmlns:xsd="http://www.w3.org/2001/XMLSchema" xmlns:xs="http://www.w3.org/2001/XMLSchema" xmlns:p="http://schemas.microsoft.com/office/2006/metadata/properties" xmlns:ns2="33dd6e46-4f1d-483d-ba76-913f8a6f3dd7" xmlns:ns3="c74a2eb0-dd27-4a59-9492-2664ce928ecd" targetNamespace="http://schemas.microsoft.com/office/2006/metadata/properties" ma:root="true" ma:fieldsID="d3974ab5e6325ead22790fcd676f72b9" ns2:_="" ns3:_="">
    <xsd:import namespace="33dd6e46-4f1d-483d-ba76-913f8a6f3dd7"/>
    <xsd:import namespace="c74a2eb0-dd27-4a59-9492-2664ce928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d6e46-4f1d-483d-ba76-913f8a6f3d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4a2eb0-dd27-4a59-9492-2664ce928ec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befcf50-3471-4f27-b69c-1088e2474e9a}" ma:internalName="TaxCatchAll" ma:showField="CatchAllData" ma:web="c74a2eb0-dd27-4a59-9492-2664ce928e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A0C2CF-CA2C-4366-BD89-D8B2D65854F0}">
  <ds:schemaRefs>
    <ds:schemaRef ds:uri="http://schemas.microsoft.com/office/2006/metadata/properties"/>
    <ds:schemaRef ds:uri="http://schemas.microsoft.com/office/infopath/2007/PartnerControls"/>
    <ds:schemaRef ds:uri="c74a2eb0-dd27-4a59-9492-2664ce928ecd"/>
    <ds:schemaRef ds:uri="33dd6e46-4f1d-483d-ba76-913f8a6f3dd7"/>
  </ds:schemaRefs>
</ds:datastoreItem>
</file>

<file path=customXml/itemProps2.xml><?xml version="1.0" encoding="utf-8"?>
<ds:datastoreItem xmlns:ds="http://schemas.openxmlformats.org/officeDocument/2006/customXml" ds:itemID="{5357B2F4-77CD-417B-9D6B-F07FFDB792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dd6e46-4f1d-483d-ba76-913f8a6f3dd7"/>
    <ds:schemaRef ds:uri="c74a2eb0-dd27-4a59-9492-2664ce928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E0CEA5-220E-4737-9938-DF1893C8D0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1465</Words>
  <Application>Microsoft Office PowerPoint</Application>
  <PresentationFormat>사용자 지정</PresentationFormat>
  <Paragraphs>185</Paragraphs>
  <Slides>14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함규식</cp:lastModifiedBy>
  <cp:revision>70</cp:revision>
  <dcterms:created xsi:type="dcterms:W3CDTF">2022-03-10T19:14:15Z</dcterms:created>
  <dcterms:modified xsi:type="dcterms:W3CDTF">2022-11-02T08:11:16Z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0x0101008F4D03279D70764AA147C291A60DAB06</vt:lpwstr>
  </property>
  <property fmtid="{D5CDD505-2E9C-101B-9397-08002B2CF9AE}" pid="3" name="MediaServiceImageTags">
    <vt:lpwstr/>
  </property>
</Properties>
</file>